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17" r:id="rId2"/>
    <p:sldId id="325" r:id="rId3"/>
    <p:sldId id="319" r:id="rId4"/>
    <p:sldId id="328" r:id="rId5"/>
    <p:sldId id="327" r:id="rId6"/>
    <p:sldId id="320" r:id="rId7"/>
    <p:sldId id="321" r:id="rId8"/>
    <p:sldId id="329" r:id="rId9"/>
    <p:sldId id="330" r:id="rId10"/>
    <p:sldId id="331" r:id="rId11"/>
    <p:sldId id="332" r:id="rId12"/>
    <p:sldId id="333" r:id="rId13"/>
    <p:sldId id="324" r:id="rId14"/>
    <p:sldId id="318" r:id="rId15"/>
    <p:sldId id="259" r:id="rId16"/>
    <p:sldId id="275" r:id="rId17"/>
    <p:sldId id="276" r:id="rId18"/>
    <p:sldId id="266" r:id="rId19"/>
    <p:sldId id="267" r:id="rId20"/>
    <p:sldId id="257" r:id="rId21"/>
    <p:sldId id="268" r:id="rId22"/>
    <p:sldId id="271" r:id="rId23"/>
    <p:sldId id="272" r:id="rId24"/>
    <p:sldId id="262" r:id="rId25"/>
    <p:sldId id="277" r:id="rId26"/>
    <p:sldId id="278" r:id="rId27"/>
    <p:sldId id="273" r:id="rId28"/>
    <p:sldId id="270" r:id="rId29"/>
    <p:sldId id="269" r:id="rId30"/>
    <p:sldId id="265" r:id="rId31"/>
    <p:sldId id="264" r:id="rId32"/>
    <p:sldId id="279" r:id="rId33"/>
    <p:sldId id="263" r:id="rId34"/>
    <p:sldId id="260" r:id="rId35"/>
    <p:sldId id="261" r:id="rId36"/>
    <p:sldId id="274" r:id="rId37"/>
    <p:sldId id="290" r:id="rId38"/>
    <p:sldId id="258" r:id="rId39"/>
    <p:sldId id="280" r:id="rId40"/>
    <p:sldId id="282" r:id="rId41"/>
    <p:sldId id="283" r:id="rId42"/>
    <p:sldId id="285" r:id="rId43"/>
    <p:sldId id="286" r:id="rId44"/>
    <p:sldId id="287" r:id="rId45"/>
    <p:sldId id="284" r:id="rId46"/>
    <p:sldId id="288" r:id="rId47"/>
    <p:sldId id="289" r:id="rId48"/>
    <p:sldId id="299" r:id="rId49"/>
    <p:sldId id="302" r:id="rId50"/>
    <p:sldId id="316" r:id="rId51"/>
    <p:sldId id="304" r:id="rId52"/>
    <p:sldId id="303" r:id="rId53"/>
    <p:sldId id="301" r:id="rId54"/>
    <p:sldId id="30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5B6344-B709-4123-A9B0-C4203241D24D}">
          <p14:sldIdLst>
            <p14:sldId id="317"/>
            <p14:sldId id="325"/>
            <p14:sldId id="319"/>
            <p14:sldId id="328"/>
            <p14:sldId id="327"/>
            <p14:sldId id="320"/>
            <p14:sldId id="321"/>
            <p14:sldId id="329"/>
            <p14:sldId id="330"/>
            <p14:sldId id="331"/>
            <p14:sldId id="332"/>
            <p14:sldId id="333"/>
            <p14:sldId id="324"/>
          </p14:sldIdLst>
        </p14:section>
        <p14:section name="Appendix" id="{5875D57F-EB92-4077-BDD5-8600C806AF85}">
          <p14:sldIdLst>
            <p14:sldId id="318"/>
            <p14:sldId id="259"/>
            <p14:sldId id="275"/>
            <p14:sldId id="276"/>
            <p14:sldId id="266"/>
            <p14:sldId id="267"/>
            <p14:sldId id="257"/>
            <p14:sldId id="268"/>
            <p14:sldId id="271"/>
            <p14:sldId id="272"/>
            <p14:sldId id="262"/>
            <p14:sldId id="277"/>
            <p14:sldId id="278"/>
            <p14:sldId id="273"/>
            <p14:sldId id="270"/>
            <p14:sldId id="269"/>
            <p14:sldId id="265"/>
            <p14:sldId id="264"/>
            <p14:sldId id="279"/>
          </p14:sldIdLst>
        </p14:section>
        <p14:section name="Appendix" id="{DFDE5301-B2F2-4744-8A99-A1AD0384C5FF}">
          <p14:sldIdLst>
            <p14:sldId id="263"/>
            <p14:sldId id="260"/>
            <p14:sldId id="261"/>
            <p14:sldId id="274"/>
            <p14:sldId id="290"/>
            <p14:sldId id="258"/>
            <p14:sldId id="280"/>
          </p14:sldIdLst>
        </p14:section>
        <p14:section name="FInal Design Structure" id="{06B3E91E-641A-4368-A37E-847BE3D5B990}">
          <p14:sldIdLst>
            <p14:sldId id="282"/>
            <p14:sldId id="283"/>
            <p14:sldId id="285"/>
            <p14:sldId id="286"/>
            <p14:sldId id="287"/>
            <p14:sldId id="284"/>
            <p14:sldId id="288"/>
            <p14:sldId id="289"/>
          </p14:sldIdLst>
        </p14:section>
        <p14:section name="Images to include" id="{15CD436A-6316-4DA4-80F0-9A37550ACB5A}">
          <p14:sldIdLst>
            <p14:sldId id="299"/>
            <p14:sldId id="302"/>
            <p14:sldId id="316"/>
            <p14:sldId id="304"/>
            <p14:sldId id="303"/>
            <p14:sldId id="301"/>
            <p14:sldId id="30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6"/>
    <a:srgbClr val="0E28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185" autoAdjust="0"/>
  </p:normalViewPr>
  <p:slideViewPr>
    <p:cSldViewPr snapToGrid="0">
      <p:cViewPr varScale="1">
        <p:scale>
          <a:sx n="54" d="100"/>
          <a:sy n="54" d="100"/>
        </p:scale>
        <p:origin x="1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D9B46-8920-4114-8C85-4756A617DED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B79ECC2-57CC-4938-B213-D41353A72240}">
      <dgm:prSet phldrT="[Text]"/>
      <dgm:spPr>
        <a:solidFill>
          <a:schemeClr val="accent1">
            <a:lumMod val="40000"/>
            <a:lumOff val="60000"/>
            <a:alpha val="50000"/>
          </a:schemeClr>
        </a:solidFill>
        <a:ln w="38100">
          <a:solidFill>
            <a:schemeClr val="tx2">
              <a:lumMod val="90000"/>
              <a:lumOff val="10000"/>
            </a:schemeClr>
          </a:solidFill>
        </a:ln>
      </dgm:spPr>
      <dgm:t>
        <a:bodyPr/>
        <a:lstStyle/>
        <a:p>
          <a:r>
            <a:rPr lang="en-US" dirty="0" err="1"/>
            <a:t>OpenWeather</a:t>
          </a:r>
          <a:r>
            <a:rPr lang="en-US" dirty="0"/>
            <a:t> Dataset (including pollution measures like pm2.5)</a:t>
          </a:r>
          <a:endParaRPr lang="en-GB" dirty="0"/>
        </a:p>
      </dgm:t>
    </dgm:pt>
    <dgm:pt modelId="{C049D270-FB5A-488A-9F7F-7533B555C48D}" type="parTrans" cxnId="{A13CAEC7-104E-45EE-A3C2-4B8A07156302}">
      <dgm:prSet/>
      <dgm:spPr/>
      <dgm:t>
        <a:bodyPr/>
        <a:lstStyle/>
        <a:p>
          <a:endParaRPr lang="en-GB"/>
        </a:p>
      </dgm:t>
    </dgm:pt>
    <dgm:pt modelId="{C4FDA6FA-8B9B-4F50-A874-F6AE6280D64F}" type="sibTrans" cxnId="{A13CAEC7-104E-45EE-A3C2-4B8A07156302}">
      <dgm:prSet/>
      <dgm:spPr/>
      <dgm:t>
        <a:bodyPr/>
        <a:lstStyle/>
        <a:p>
          <a:endParaRPr lang="en-GB"/>
        </a:p>
      </dgm:t>
    </dgm:pt>
    <dgm:pt modelId="{BA79E7C7-78B7-44BB-9266-C1AE99FDA46E}">
      <dgm:prSet phldrT="[Text]"/>
      <dgm:spPr>
        <a:solidFill>
          <a:schemeClr val="accent1">
            <a:lumMod val="40000"/>
            <a:lumOff val="60000"/>
            <a:alpha val="50000"/>
          </a:schemeClr>
        </a:solidFill>
        <a:ln w="38100">
          <a:solidFill>
            <a:schemeClr val="tx2">
              <a:lumMod val="90000"/>
              <a:lumOff val="10000"/>
            </a:schemeClr>
          </a:solidFill>
        </a:ln>
      </dgm:spPr>
      <dgm:t>
        <a:bodyPr/>
        <a:lstStyle/>
        <a:p>
          <a:r>
            <a:rPr lang="en-US" dirty="0"/>
            <a:t>Inhale Dataset (including breath rate avg standard, activity level etc.)</a:t>
          </a:r>
          <a:endParaRPr lang="en-GB" dirty="0"/>
        </a:p>
      </dgm:t>
    </dgm:pt>
    <dgm:pt modelId="{7CB9BFE3-F164-4C0B-8492-2B14F3590C50}" type="sibTrans" cxnId="{616D9B43-9381-4528-8583-0316E452CA56}">
      <dgm:prSet/>
      <dgm:spPr/>
      <dgm:t>
        <a:bodyPr/>
        <a:lstStyle/>
        <a:p>
          <a:endParaRPr lang="en-GB"/>
        </a:p>
      </dgm:t>
    </dgm:pt>
    <dgm:pt modelId="{4AF89B21-5857-4840-9B2C-71910E1715D6}" type="parTrans" cxnId="{616D9B43-9381-4528-8583-0316E452CA56}">
      <dgm:prSet/>
      <dgm:spPr/>
      <dgm:t>
        <a:bodyPr/>
        <a:lstStyle/>
        <a:p>
          <a:endParaRPr lang="en-GB"/>
        </a:p>
      </dgm:t>
    </dgm:pt>
    <dgm:pt modelId="{1B708A3E-B061-4FB1-87DE-4FC8411D66E5}" type="pres">
      <dgm:prSet presAssocID="{49BD9B46-8920-4114-8C85-4756A617DEDF}" presName="Name0" presStyleCnt="0">
        <dgm:presLayoutVars>
          <dgm:dir/>
          <dgm:resizeHandles val="exact"/>
        </dgm:presLayoutVars>
      </dgm:prSet>
      <dgm:spPr/>
    </dgm:pt>
    <dgm:pt modelId="{7B4F73B1-76F7-4644-A931-F9B5829330AC}" type="pres">
      <dgm:prSet presAssocID="{BA79E7C7-78B7-44BB-9266-C1AE99FDA46E}" presName="Name5" presStyleLbl="vennNode1" presStyleIdx="0" presStyleCnt="2">
        <dgm:presLayoutVars>
          <dgm:bulletEnabled val="1"/>
        </dgm:presLayoutVars>
      </dgm:prSet>
      <dgm:spPr/>
    </dgm:pt>
    <dgm:pt modelId="{54472C6B-B44C-4C60-9985-934475D59689}" type="pres">
      <dgm:prSet presAssocID="{7CB9BFE3-F164-4C0B-8492-2B14F3590C50}" presName="space" presStyleCnt="0"/>
      <dgm:spPr/>
    </dgm:pt>
    <dgm:pt modelId="{1A0EA86C-1B7C-4D88-BB9B-EBADDEEE4F54}" type="pres">
      <dgm:prSet presAssocID="{BB79ECC2-57CC-4938-B213-D41353A72240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A2AF4301-1517-47B0-8B7C-0E92ADFEBBF8}" type="presOf" srcId="{49BD9B46-8920-4114-8C85-4756A617DEDF}" destId="{1B708A3E-B061-4FB1-87DE-4FC8411D66E5}" srcOrd="0" destOrd="0" presId="urn:microsoft.com/office/officeart/2005/8/layout/venn3"/>
    <dgm:cxn modelId="{616D9B43-9381-4528-8583-0316E452CA56}" srcId="{49BD9B46-8920-4114-8C85-4756A617DEDF}" destId="{BA79E7C7-78B7-44BB-9266-C1AE99FDA46E}" srcOrd="0" destOrd="0" parTransId="{4AF89B21-5857-4840-9B2C-71910E1715D6}" sibTransId="{7CB9BFE3-F164-4C0B-8492-2B14F3590C50}"/>
    <dgm:cxn modelId="{3C585B51-CE38-4BAF-8816-112467EE308B}" type="presOf" srcId="{BA79E7C7-78B7-44BB-9266-C1AE99FDA46E}" destId="{7B4F73B1-76F7-4644-A931-F9B5829330AC}" srcOrd="0" destOrd="0" presId="urn:microsoft.com/office/officeart/2005/8/layout/venn3"/>
    <dgm:cxn modelId="{A13CAEC7-104E-45EE-A3C2-4B8A07156302}" srcId="{49BD9B46-8920-4114-8C85-4756A617DEDF}" destId="{BB79ECC2-57CC-4938-B213-D41353A72240}" srcOrd="1" destOrd="0" parTransId="{C049D270-FB5A-488A-9F7F-7533B555C48D}" sibTransId="{C4FDA6FA-8B9B-4F50-A874-F6AE6280D64F}"/>
    <dgm:cxn modelId="{E92D85E1-1AE7-4047-BFED-B0204CF59EE3}" type="presOf" srcId="{BB79ECC2-57CC-4938-B213-D41353A72240}" destId="{1A0EA86C-1B7C-4D88-BB9B-EBADDEEE4F54}" srcOrd="0" destOrd="0" presId="urn:microsoft.com/office/officeart/2005/8/layout/venn3"/>
    <dgm:cxn modelId="{6D50E58C-FA16-47FE-956F-CC28F960C4E7}" type="presParOf" srcId="{1B708A3E-B061-4FB1-87DE-4FC8411D66E5}" destId="{7B4F73B1-76F7-4644-A931-F9B5829330AC}" srcOrd="0" destOrd="0" presId="urn:microsoft.com/office/officeart/2005/8/layout/venn3"/>
    <dgm:cxn modelId="{4F0835A2-79C3-4BBD-99B0-11A4DF6E248C}" type="presParOf" srcId="{1B708A3E-B061-4FB1-87DE-4FC8411D66E5}" destId="{54472C6B-B44C-4C60-9985-934475D59689}" srcOrd="1" destOrd="0" presId="urn:microsoft.com/office/officeart/2005/8/layout/venn3"/>
    <dgm:cxn modelId="{4BF1E494-FF44-4D23-81C1-9B6A14C47A17}" type="presParOf" srcId="{1B708A3E-B061-4FB1-87DE-4FC8411D66E5}" destId="{1A0EA86C-1B7C-4D88-BB9B-EBADDEEE4F54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/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/>
      <dgm:t>
        <a:bodyPr/>
        <a:lstStyle/>
        <a:p>
          <a:endParaRPr lang="en-GB"/>
        </a:p>
      </dgm:t>
    </dgm:pt>
    <dgm:pt modelId="{DDD0953D-D555-4398-9CCD-B8E75C9911B7}">
      <dgm:prSet phldrT="[Text]"/>
      <dgm:spPr/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/>
      <dgm:t>
        <a:bodyPr/>
        <a:lstStyle/>
        <a:p>
          <a:endParaRPr lang="en-GB"/>
        </a:p>
      </dgm:t>
    </dgm:pt>
    <dgm:pt modelId="{F7E7A122-747C-4B92-8DBB-A2FFC293A1EB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/>
      <dgm:t>
        <a:bodyPr/>
        <a:lstStyle/>
        <a:p>
          <a:endParaRPr lang="en-GB"/>
        </a:p>
      </dgm:t>
    </dgm:pt>
    <dgm:pt modelId="{1786BC44-BD19-4CAA-8F54-C9C450CBB8C1}">
      <dgm:prSet/>
      <dgm:spPr/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Customer Transformer  Encoder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Variational Latent Space (GAN)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Customer Transformer  Encoder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Variational Latent Space (GAN)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/>
        <a:lstStyle/>
        <a:p>
          <a:r>
            <a:rPr lang="en-US" sz="1400" dirty="0"/>
            <a:t>U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CBA0E2FD-3FED-4F98-921C-16DD99B04C76}">
      <dgm:prSet phldrT="[Text]" custT="1"/>
      <dgm:spPr/>
      <dgm:t>
        <a:bodyPr/>
        <a:lstStyle/>
        <a:p>
          <a:endParaRPr lang="en-GB" sz="1400" dirty="0"/>
        </a:p>
      </dgm:t>
    </dgm:pt>
    <dgm:pt modelId="{9B0A75EB-E506-4DEF-9194-AF9B078A4F3C}" type="parTrans" cxnId="{8449E5FA-C1A3-41F8-9933-861F7C14C491}">
      <dgm:prSet/>
      <dgm:spPr/>
      <dgm:t>
        <a:bodyPr/>
        <a:lstStyle/>
        <a:p>
          <a:endParaRPr lang="en-GB" sz="1050"/>
        </a:p>
      </dgm:t>
    </dgm:pt>
    <dgm:pt modelId="{B540ECB2-03A4-456E-A8D3-95BFF25870A8}" type="sibTrans" cxnId="{8449E5FA-C1A3-41F8-9933-861F7C14C491}">
      <dgm:prSet/>
      <dgm:spPr/>
      <dgm:t>
        <a:bodyPr/>
        <a:lstStyle/>
        <a:p>
          <a:endParaRPr lang="en-GB" sz="1050"/>
        </a:p>
      </dgm:t>
    </dgm:pt>
    <dgm:pt modelId="{4599772B-D342-4EE5-9913-E4C260CBC37E}">
      <dgm:prSet phldrT="[Text]" custT="1"/>
      <dgm:spPr/>
      <dgm:t>
        <a:bodyPr/>
        <a:lstStyle/>
        <a:p>
          <a:r>
            <a:rPr lang="en-US" sz="1400" dirty="0"/>
            <a:t>Useful for </a:t>
          </a:r>
          <a:r>
            <a:rPr lang="en-US" sz="1400" dirty="0" err="1"/>
            <a:t>bla</a:t>
          </a:r>
          <a:r>
            <a:rPr lang="en-US" sz="1400" dirty="0"/>
            <a:t> </a:t>
          </a:r>
          <a:r>
            <a:rPr lang="en-US" sz="1400" dirty="0" err="1"/>
            <a:t>bla</a:t>
          </a:r>
          <a:endParaRPr lang="en-GB" sz="1400" dirty="0"/>
        </a:p>
      </dgm:t>
    </dgm:pt>
    <dgm:pt modelId="{E2C08E91-0344-4568-9CDE-DC24C1C6009A}" type="parTrans" cxnId="{6DDABD4A-79CE-475F-9B0B-898E73826165}">
      <dgm:prSet/>
      <dgm:spPr/>
      <dgm:t>
        <a:bodyPr/>
        <a:lstStyle/>
        <a:p>
          <a:endParaRPr lang="en-GB" sz="1050"/>
        </a:p>
      </dgm:t>
    </dgm:pt>
    <dgm:pt modelId="{BABC146C-A0B3-4D4F-978A-D8732031276F}" type="sibTrans" cxnId="{6DDABD4A-79CE-475F-9B0B-898E73826165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/>
        <a:lstStyle/>
        <a:p>
          <a:r>
            <a:rPr lang="en-US" sz="1400" dirty="0"/>
            <a:t>Log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Z = </a:t>
          </a:r>
          <a:r>
            <a:rPr lang="el-GR" sz="1200" dirty="0">
              <a:solidFill>
                <a:schemeClr val="tx1"/>
              </a:solidFill>
            </a:rPr>
            <a:t>μ</a:t>
          </a:r>
          <a:r>
            <a:rPr lang="en-GB" sz="1200" dirty="0">
              <a:solidFill>
                <a:schemeClr val="tx1"/>
              </a:solidFill>
            </a:rPr>
            <a:t> </a:t>
          </a:r>
          <a:r>
            <a:rPr lang="en-US" sz="1200" dirty="0">
              <a:solidFill>
                <a:schemeClr val="tx1"/>
              </a:solidFill>
            </a:rPr>
            <a:t>+</a:t>
          </a:r>
          <a:r>
            <a:rPr lang="el-GR" sz="1200" dirty="0">
              <a:solidFill>
                <a:schemeClr val="tx1"/>
              </a:solidFill>
            </a:rPr>
            <a:t>ε×σ</a:t>
          </a:r>
          <a:r>
            <a:rPr lang="en-US" sz="1200" dirty="0">
              <a:solidFill>
                <a:schemeClr val="tx1"/>
              </a:solidFill>
            </a:rPr>
            <a:t> </a:t>
          </a:r>
          <a:endParaRPr lang="en-GB" sz="1200" dirty="0"/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200" dirty="0"/>
            <a:t>Latent Variable Space</a:t>
          </a:r>
          <a:endParaRPr lang="en-GB" sz="120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200" dirty="0"/>
            <a:t>Final encode state</a:t>
          </a:r>
          <a:endParaRPr lang="en-GB" sz="120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r>
            <a:rPr lang="en-US" sz="1400" dirty="0"/>
            <a:t>Something to say</a:t>
          </a:r>
          <a:endParaRPr lang="en-GB" sz="14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F84D4C03-D73E-4542-ACC3-6E20DF5D3687}" type="presOf" srcId="{4599772B-D342-4EE5-9913-E4C260CBC37E}" destId="{A22067B1-C30A-4602-BAEE-2EEBDD0BC1E4}" srcOrd="1" destOrd="1" presId="urn:microsoft.com/office/officeart/2005/8/layout/hProcess4"/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6DDABD4A-79CE-475F-9B0B-898E73826165}" srcId="{BCC31530-5A05-44B0-B7C2-F7BF2EC8CE7B}" destId="{4599772B-D342-4EE5-9913-E4C260CBC37E}" srcOrd="1" destOrd="0" parTransId="{E2C08E91-0344-4568-9CDE-DC24C1C6009A}" sibTransId="{BABC146C-A0B3-4D4F-978A-D8732031276F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FB80A37B-1161-49C3-95D7-4935392EDC2C}" type="presOf" srcId="{CBA0E2FD-3FED-4F98-921C-16DD99B04C76}" destId="{A22067B1-C30A-4602-BAEE-2EEBDD0BC1E4}" srcOrd="1" destOrd="0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E6CFA5A1-DC54-46B2-9394-85314FE3103B}" type="presOf" srcId="{CBA0E2FD-3FED-4F98-921C-16DD99B04C76}" destId="{C69F4C43-23B3-4673-A8F4-169DA47F9F3A}" srcOrd="0" destOrd="0" presId="urn:microsoft.com/office/officeart/2005/8/layout/hProcess4"/>
    <dgm:cxn modelId="{5DBDEAA4-C2B4-4637-8810-371D9418F980}" type="presOf" srcId="{4599772B-D342-4EE5-9913-E4C260CBC37E}" destId="{C69F4C43-23B3-4673-A8F4-169DA47F9F3A}" srcOrd="0" destOrd="1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8449E5FA-C1A3-41F8-9933-861F7C14C491}" srcId="{BCC31530-5A05-44B0-B7C2-F7BF2EC8CE7B}" destId="{CBA0E2FD-3FED-4F98-921C-16DD99B04C76}" srcOrd="0" destOrd="0" parTransId="{9B0A75EB-E506-4DEF-9194-AF9B078A4F3C}" sibTransId="{B540ECB2-03A4-456E-A8D3-95BFF25870A8}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9B46-8920-4114-8C85-4756A617DED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A82CE3-10B5-4CC5-BF89-DCB708153DFF}">
      <dgm:prSet phldrT="[Text]"/>
      <dgm:spPr/>
      <dgm:t>
        <a:bodyPr/>
        <a:lstStyle/>
        <a:p>
          <a:r>
            <a:rPr lang="en-US" dirty="0"/>
            <a:t>Personal Exposure to pollution (Inhale </a:t>
          </a:r>
          <a:r>
            <a:rPr lang="en-US" dirty="0">
              <a:sym typeface="Wingdings" panose="05000000000000000000" pitchFamily="2" charset="2"/>
            </a:rPr>
            <a:t> Patches etc has to be personal)</a:t>
          </a:r>
          <a:endParaRPr lang="en-GB" dirty="0"/>
        </a:p>
      </dgm:t>
    </dgm:pt>
    <dgm:pt modelId="{7EA3B3B6-180A-4B5E-9578-8B0ECB31A62B}" type="parTrans" cxnId="{BD8EADA9-0437-4E77-BE42-0E88A7BB18DB}">
      <dgm:prSet/>
      <dgm:spPr/>
      <dgm:t>
        <a:bodyPr/>
        <a:lstStyle/>
        <a:p>
          <a:endParaRPr lang="en-GB"/>
        </a:p>
      </dgm:t>
    </dgm:pt>
    <dgm:pt modelId="{46EB28B9-3F1A-4B5B-9047-F0E266142C05}" type="sibTrans" cxnId="{BD8EADA9-0437-4E77-BE42-0E88A7BB18DB}">
      <dgm:prSet/>
      <dgm:spPr/>
      <dgm:t>
        <a:bodyPr/>
        <a:lstStyle/>
        <a:p>
          <a:endParaRPr lang="en-GB"/>
        </a:p>
      </dgm:t>
    </dgm:pt>
    <dgm:pt modelId="{BB79ECC2-57CC-4938-B213-D41353A72240}">
      <dgm:prSet phldrT="[Text]"/>
      <dgm:spPr/>
      <dgm:t>
        <a:bodyPr/>
        <a:lstStyle/>
        <a:p>
          <a:r>
            <a:rPr lang="en-US" dirty="0"/>
            <a:t>Pollution (Open Weather – up until 200 </a:t>
          </a:r>
          <a:r>
            <a:rPr lang="en-US" dirty="0" err="1"/>
            <a:t>metres</a:t>
          </a:r>
          <a:endParaRPr lang="en-GB" dirty="0"/>
        </a:p>
      </dgm:t>
    </dgm:pt>
    <dgm:pt modelId="{C049D270-FB5A-488A-9F7F-7533B555C48D}" type="parTrans" cxnId="{A13CAEC7-104E-45EE-A3C2-4B8A07156302}">
      <dgm:prSet/>
      <dgm:spPr/>
      <dgm:t>
        <a:bodyPr/>
        <a:lstStyle/>
        <a:p>
          <a:endParaRPr lang="en-GB"/>
        </a:p>
      </dgm:t>
    </dgm:pt>
    <dgm:pt modelId="{C4FDA6FA-8B9B-4F50-A874-F6AE6280D64F}" type="sibTrans" cxnId="{A13CAEC7-104E-45EE-A3C2-4B8A07156302}">
      <dgm:prSet/>
      <dgm:spPr/>
      <dgm:t>
        <a:bodyPr/>
        <a:lstStyle/>
        <a:p>
          <a:endParaRPr lang="en-GB"/>
        </a:p>
      </dgm:t>
    </dgm:pt>
    <dgm:pt modelId="{BA79E7C7-78B7-44BB-9266-C1AE99FDA46E}">
      <dgm:prSet phldrT="[Text]"/>
      <dgm:spPr/>
      <dgm:t>
        <a:bodyPr/>
        <a:lstStyle/>
        <a:p>
          <a:r>
            <a:rPr lang="en-US" dirty="0"/>
            <a:t>Physiological Responses tracker (Fitbit, Garmin, Apple health)</a:t>
          </a:r>
          <a:endParaRPr lang="en-GB" dirty="0"/>
        </a:p>
      </dgm:t>
    </dgm:pt>
    <dgm:pt modelId="{7CB9BFE3-F164-4C0B-8492-2B14F3590C50}" type="sibTrans" cxnId="{616D9B43-9381-4528-8583-0316E452CA56}">
      <dgm:prSet/>
      <dgm:spPr/>
      <dgm:t>
        <a:bodyPr/>
        <a:lstStyle/>
        <a:p>
          <a:endParaRPr lang="en-GB"/>
        </a:p>
      </dgm:t>
    </dgm:pt>
    <dgm:pt modelId="{4AF89B21-5857-4840-9B2C-71910E1715D6}" type="parTrans" cxnId="{616D9B43-9381-4528-8583-0316E452CA56}">
      <dgm:prSet/>
      <dgm:spPr/>
      <dgm:t>
        <a:bodyPr/>
        <a:lstStyle/>
        <a:p>
          <a:endParaRPr lang="en-GB"/>
        </a:p>
      </dgm:t>
    </dgm:pt>
    <dgm:pt modelId="{1B708A3E-B061-4FB1-87DE-4FC8411D66E5}" type="pres">
      <dgm:prSet presAssocID="{49BD9B46-8920-4114-8C85-4756A617DEDF}" presName="Name0" presStyleCnt="0">
        <dgm:presLayoutVars>
          <dgm:dir/>
          <dgm:resizeHandles val="exact"/>
        </dgm:presLayoutVars>
      </dgm:prSet>
      <dgm:spPr/>
    </dgm:pt>
    <dgm:pt modelId="{7B4F73B1-76F7-4644-A931-F9B5829330AC}" type="pres">
      <dgm:prSet presAssocID="{BA79E7C7-78B7-44BB-9266-C1AE99FDA46E}" presName="Name5" presStyleLbl="vennNode1" presStyleIdx="0" presStyleCnt="3">
        <dgm:presLayoutVars>
          <dgm:bulletEnabled val="1"/>
        </dgm:presLayoutVars>
      </dgm:prSet>
      <dgm:spPr/>
    </dgm:pt>
    <dgm:pt modelId="{54472C6B-B44C-4C60-9985-934475D59689}" type="pres">
      <dgm:prSet presAssocID="{7CB9BFE3-F164-4C0B-8492-2B14F3590C50}" presName="space" presStyleCnt="0"/>
      <dgm:spPr/>
    </dgm:pt>
    <dgm:pt modelId="{1A0EA86C-1B7C-4D88-BB9B-EBADDEEE4F54}" type="pres">
      <dgm:prSet presAssocID="{BB79ECC2-57CC-4938-B213-D41353A72240}" presName="Name5" presStyleLbl="vennNode1" presStyleIdx="1" presStyleCnt="3">
        <dgm:presLayoutVars>
          <dgm:bulletEnabled val="1"/>
        </dgm:presLayoutVars>
      </dgm:prSet>
      <dgm:spPr/>
    </dgm:pt>
    <dgm:pt modelId="{87C01F1B-9193-471D-9AC6-D2762B76C524}" type="pres">
      <dgm:prSet presAssocID="{C4FDA6FA-8B9B-4F50-A874-F6AE6280D64F}" presName="space" presStyleCnt="0"/>
      <dgm:spPr/>
    </dgm:pt>
    <dgm:pt modelId="{4A7CC4B0-2F57-4468-A305-507629093B7D}" type="pres">
      <dgm:prSet presAssocID="{98A82CE3-10B5-4CC5-BF89-DCB708153DF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A2AF4301-1517-47B0-8B7C-0E92ADFEBBF8}" type="presOf" srcId="{49BD9B46-8920-4114-8C85-4756A617DEDF}" destId="{1B708A3E-B061-4FB1-87DE-4FC8411D66E5}" srcOrd="0" destOrd="0" presId="urn:microsoft.com/office/officeart/2005/8/layout/venn3"/>
    <dgm:cxn modelId="{616D9B43-9381-4528-8583-0316E452CA56}" srcId="{49BD9B46-8920-4114-8C85-4756A617DEDF}" destId="{BA79E7C7-78B7-44BB-9266-C1AE99FDA46E}" srcOrd="0" destOrd="0" parTransId="{4AF89B21-5857-4840-9B2C-71910E1715D6}" sibTransId="{7CB9BFE3-F164-4C0B-8492-2B14F3590C50}"/>
    <dgm:cxn modelId="{1894D849-6B3C-4D41-88E7-708312D16DC5}" type="presOf" srcId="{98A82CE3-10B5-4CC5-BF89-DCB708153DFF}" destId="{4A7CC4B0-2F57-4468-A305-507629093B7D}" srcOrd="0" destOrd="0" presId="urn:microsoft.com/office/officeart/2005/8/layout/venn3"/>
    <dgm:cxn modelId="{3C585B51-CE38-4BAF-8816-112467EE308B}" type="presOf" srcId="{BA79E7C7-78B7-44BB-9266-C1AE99FDA46E}" destId="{7B4F73B1-76F7-4644-A931-F9B5829330AC}" srcOrd="0" destOrd="0" presId="urn:microsoft.com/office/officeart/2005/8/layout/venn3"/>
    <dgm:cxn modelId="{BD8EADA9-0437-4E77-BE42-0E88A7BB18DB}" srcId="{49BD9B46-8920-4114-8C85-4756A617DEDF}" destId="{98A82CE3-10B5-4CC5-BF89-DCB708153DFF}" srcOrd="2" destOrd="0" parTransId="{7EA3B3B6-180A-4B5E-9578-8B0ECB31A62B}" sibTransId="{46EB28B9-3F1A-4B5B-9047-F0E266142C05}"/>
    <dgm:cxn modelId="{A13CAEC7-104E-45EE-A3C2-4B8A07156302}" srcId="{49BD9B46-8920-4114-8C85-4756A617DEDF}" destId="{BB79ECC2-57CC-4938-B213-D41353A72240}" srcOrd="1" destOrd="0" parTransId="{C049D270-FB5A-488A-9F7F-7533B555C48D}" sibTransId="{C4FDA6FA-8B9B-4F50-A874-F6AE6280D64F}"/>
    <dgm:cxn modelId="{E92D85E1-1AE7-4047-BFED-B0204CF59EE3}" type="presOf" srcId="{BB79ECC2-57CC-4938-B213-D41353A72240}" destId="{1A0EA86C-1B7C-4D88-BB9B-EBADDEEE4F54}" srcOrd="0" destOrd="0" presId="urn:microsoft.com/office/officeart/2005/8/layout/venn3"/>
    <dgm:cxn modelId="{6D50E58C-FA16-47FE-956F-CC28F960C4E7}" type="presParOf" srcId="{1B708A3E-B061-4FB1-87DE-4FC8411D66E5}" destId="{7B4F73B1-76F7-4644-A931-F9B5829330AC}" srcOrd="0" destOrd="0" presId="urn:microsoft.com/office/officeart/2005/8/layout/venn3"/>
    <dgm:cxn modelId="{4F0835A2-79C3-4BBD-99B0-11A4DF6E248C}" type="presParOf" srcId="{1B708A3E-B061-4FB1-87DE-4FC8411D66E5}" destId="{54472C6B-B44C-4C60-9985-934475D59689}" srcOrd="1" destOrd="0" presId="urn:microsoft.com/office/officeart/2005/8/layout/venn3"/>
    <dgm:cxn modelId="{4BF1E494-FF44-4D23-81C1-9B6A14C47A17}" type="presParOf" srcId="{1B708A3E-B061-4FB1-87DE-4FC8411D66E5}" destId="{1A0EA86C-1B7C-4D88-BB9B-EBADDEEE4F54}" srcOrd="2" destOrd="0" presId="urn:microsoft.com/office/officeart/2005/8/layout/venn3"/>
    <dgm:cxn modelId="{495BBAA6-6DEF-4F08-B447-B35EF51AFFAC}" type="presParOf" srcId="{1B708A3E-B061-4FB1-87DE-4FC8411D66E5}" destId="{87C01F1B-9193-471D-9AC6-D2762B76C524}" srcOrd="3" destOrd="0" presId="urn:microsoft.com/office/officeart/2005/8/layout/venn3"/>
    <dgm:cxn modelId="{2CDEEBCA-3E2F-448A-A5C3-F91956EF0BD4}" type="presParOf" srcId="{1B708A3E-B061-4FB1-87DE-4FC8411D66E5}" destId="{4A7CC4B0-2F57-4468-A305-507629093B7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BD9B46-8920-4114-8C85-4756A617DEDF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A82CE3-10B5-4CC5-BF89-DCB708153DFF}">
      <dgm:prSet phldrT="[Text]"/>
      <dgm:spPr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Personal Exposure to pollution (Inhale </a:t>
          </a:r>
          <a:r>
            <a:rPr lang="en-US" dirty="0">
              <a:sym typeface="Wingdings" panose="05000000000000000000" pitchFamily="2" charset="2"/>
            </a:rPr>
            <a:t> Patches etc has to be personal)</a:t>
          </a:r>
          <a:endParaRPr lang="en-GB" dirty="0"/>
        </a:p>
      </dgm:t>
    </dgm:pt>
    <dgm:pt modelId="{7EA3B3B6-180A-4B5E-9578-8B0ECB31A62B}" type="parTrans" cxnId="{BD8EADA9-0437-4E77-BE42-0E88A7BB18DB}">
      <dgm:prSet/>
      <dgm:spPr/>
      <dgm:t>
        <a:bodyPr/>
        <a:lstStyle/>
        <a:p>
          <a:endParaRPr lang="en-GB"/>
        </a:p>
      </dgm:t>
    </dgm:pt>
    <dgm:pt modelId="{46EB28B9-3F1A-4B5B-9047-F0E266142C05}" type="sibTrans" cxnId="{BD8EADA9-0437-4E77-BE42-0E88A7BB18DB}">
      <dgm:prSet/>
      <dgm:spPr/>
      <dgm:t>
        <a:bodyPr/>
        <a:lstStyle/>
        <a:p>
          <a:endParaRPr lang="en-GB"/>
        </a:p>
      </dgm:t>
    </dgm:pt>
    <dgm:pt modelId="{BB79ECC2-57CC-4938-B213-D41353A72240}">
      <dgm:prSet phldrT="[Text]"/>
      <dgm:spPr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(Open Weather) – granularity up to 200m</a:t>
          </a:r>
          <a:endParaRPr lang="en-GB" dirty="0"/>
        </a:p>
      </dgm:t>
    </dgm:pt>
    <dgm:pt modelId="{C049D270-FB5A-488A-9F7F-7533B555C48D}" type="parTrans" cxnId="{A13CAEC7-104E-45EE-A3C2-4B8A07156302}">
      <dgm:prSet/>
      <dgm:spPr/>
      <dgm:t>
        <a:bodyPr/>
        <a:lstStyle/>
        <a:p>
          <a:endParaRPr lang="en-GB"/>
        </a:p>
      </dgm:t>
    </dgm:pt>
    <dgm:pt modelId="{C4FDA6FA-8B9B-4F50-A874-F6AE6280D64F}" type="sibTrans" cxnId="{A13CAEC7-104E-45EE-A3C2-4B8A07156302}">
      <dgm:prSet/>
      <dgm:spPr/>
      <dgm:t>
        <a:bodyPr/>
        <a:lstStyle/>
        <a:p>
          <a:endParaRPr lang="en-GB"/>
        </a:p>
      </dgm:t>
    </dgm:pt>
    <dgm:pt modelId="{1B708A3E-B061-4FB1-87DE-4FC8411D66E5}" type="pres">
      <dgm:prSet presAssocID="{49BD9B46-8920-4114-8C85-4756A617DEDF}" presName="Name0" presStyleCnt="0">
        <dgm:presLayoutVars>
          <dgm:dir/>
          <dgm:resizeHandles val="exact"/>
        </dgm:presLayoutVars>
      </dgm:prSet>
      <dgm:spPr/>
    </dgm:pt>
    <dgm:pt modelId="{1A0EA86C-1B7C-4D88-BB9B-EBADDEEE4F54}" type="pres">
      <dgm:prSet presAssocID="{BB79ECC2-57CC-4938-B213-D41353A72240}" presName="Name5" presStyleLbl="vennNode1" presStyleIdx="0" presStyleCnt="2">
        <dgm:presLayoutVars>
          <dgm:bulletEnabled val="1"/>
        </dgm:presLayoutVars>
      </dgm:prSet>
      <dgm:spPr/>
    </dgm:pt>
    <dgm:pt modelId="{87C01F1B-9193-471D-9AC6-D2762B76C524}" type="pres">
      <dgm:prSet presAssocID="{C4FDA6FA-8B9B-4F50-A874-F6AE6280D64F}" presName="space" presStyleCnt="0"/>
      <dgm:spPr/>
    </dgm:pt>
    <dgm:pt modelId="{4A7CC4B0-2F57-4468-A305-507629093B7D}" type="pres">
      <dgm:prSet presAssocID="{98A82CE3-10B5-4CC5-BF89-DCB708153DFF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E6F28171-201B-45C8-AB99-4FC79B7EA30B}" type="presOf" srcId="{49BD9B46-8920-4114-8C85-4756A617DEDF}" destId="{1B708A3E-B061-4FB1-87DE-4FC8411D66E5}" srcOrd="0" destOrd="0" presId="urn:microsoft.com/office/officeart/2005/8/layout/venn3"/>
    <dgm:cxn modelId="{ADE7B9A2-C07A-41EA-B38D-CA10CB40F409}" type="presOf" srcId="{BB79ECC2-57CC-4938-B213-D41353A72240}" destId="{1A0EA86C-1B7C-4D88-BB9B-EBADDEEE4F54}" srcOrd="0" destOrd="0" presId="urn:microsoft.com/office/officeart/2005/8/layout/venn3"/>
    <dgm:cxn modelId="{BD8EADA9-0437-4E77-BE42-0E88A7BB18DB}" srcId="{49BD9B46-8920-4114-8C85-4756A617DEDF}" destId="{98A82CE3-10B5-4CC5-BF89-DCB708153DFF}" srcOrd="1" destOrd="0" parTransId="{7EA3B3B6-180A-4B5E-9578-8B0ECB31A62B}" sibTransId="{46EB28B9-3F1A-4B5B-9047-F0E266142C05}"/>
    <dgm:cxn modelId="{A13CAEC7-104E-45EE-A3C2-4B8A07156302}" srcId="{49BD9B46-8920-4114-8C85-4756A617DEDF}" destId="{BB79ECC2-57CC-4938-B213-D41353A72240}" srcOrd="0" destOrd="0" parTransId="{C049D270-FB5A-488A-9F7F-7533B555C48D}" sibTransId="{C4FDA6FA-8B9B-4F50-A874-F6AE6280D64F}"/>
    <dgm:cxn modelId="{0E4D07DC-4D0B-4EA6-8905-14D3BD5C79C5}" type="presOf" srcId="{98A82CE3-10B5-4CC5-BF89-DCB708153DFF}" destId="{4A7CC4B0-2F57-4468-A305-507629093B7D}" srcOrd="0" destOrd="0" presId="urn:microsoft.com/office/officeart/2005/8/layout/venn3"/>
    <dgm:cxn modelId="{3C8C9283-157E-4AAD-B97A-643B7139C8B2}" type="presParOf" srcId="{1B708A3E-B061-4FB1-87DE-4FC8411D66E5}" destId="{1A0EA86C-1B7C-4D88-BB9B-EBADDEEE4F54}" srcOrd="0" destOrd="0" presId="urn:microsoft.com/office/officeart/2005/8/layout/venn3"/>
    <dgm:cxn modelId="{91DE8656-26A6-4DC1-910C-6211E235FF14}" type="presParOf" srcId="{1B708A3E-B061-4FB1-87DE-4FC8411D66E5}" destId="{87C01F1B-9193-471D-9AC6-D2762B76C524}" srcOrd="1" destOrd="0" presId="urn:microsoft.com/office/officeart/2005/8/layout/venn3"/>
    <dgm:cxn modelId="{0A4F19D3-A6E5-4E80-92EB-5C0AF157C1EF}" type="presParOf" srcId="{1B708A3E-B061-4FB1-87DE-4FC8411D66E5}" destId="{4A7CC4B0-2F57-4468-A305-507629093B7D}" srcOrd="2" destOrd="0" presId="urn:microsoft.com/office/officeart/2005/8/layout/ven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Transformer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Transformer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 and individual health class)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Encoder  (including positional encoding, stacked encoder blocks) 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Latent Space with Transformer encoder-decoder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(including positional encoding, decoder blocks)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 and individual health class)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Encoder  (including positional encoding, stacked encoder blocks) 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Latent Space with Transformer encoder-decoder – This has to be VAE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5F3135-E980-4E57-AFE6-48CC55F0FA5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B1E67C7-0E6C-4F08-89D5-5887267C58E4}">
      <dgm:prSet phldrT="[Text]"/>
      <dgm:spPr/>
      <dgm:t>
        <a:bodyPr/>
        <a:lstStyle/>
        <a:p>
          <a:r>
            <a:rPr lang="en-US" dirty="0"/>
            <a:t>Exploratory Data Analysis and literature Review</a:t>
          </a:r>
          <a:endParaRPr lang="en-GB" dirty="0"/>
        </a:p>
      </dgm:t>
    </dgm:pt>
    <dgm:pt modelId="{34AE0ED0-0657-466B-B02B-D715E1FAB59A}" type="parTrans" cxnId="{154F7C72-A3EA-4C87-8F35-3D4E8553E6A5}">
      <dgm:prSet/>
      <dgm:spPr/>
      <dgm:t>
        <a:bodyPr/>
        <a:lstStyle/>
        <a:p>
          <a:endParaRPr lang="en-GB"/>
        </a:p>
      </dgm:t>
    </dgm:pt>
    <dgm:pt modelId="{B2592DD9-0D67-4A18-A579-68837ABBCFC3}" type="sibTrans" cxnId="{154F7C72-A3EA-4C87-8F35-3D4E8553E6A5}">
      <dgm:prSet/>
      <dgm:spPr/>
      <dgm:t>
        <a:bodyPr/>
        <a:lstStyle/>
        <a:p>
          <a:endParaRPr lang="en-GB"/>
        </a:p>
      </dgm:t>
    </dgm:pt>
    <dgm:pt modelId="{1F1D92C9-D837-45E0-9F82-605E64571C1C}">
      <dgm:prSet phldrT="[Text]"/>
      <dgm:spPr/>
      <dgm:t>
        <a:bodyPr/>
        <a:lstStyle/>
        <a:p>
          <a:pPr>
            <a:buNone/>
          </a:pPr>
          <a:r>
            <a:rPr lang="en-US" dirty="0"/>
            <a:t>June</a:t>
          </a:r>
          <a:endParaRPr lang="en-GB" dirty="0"/>
        </a:p>
      </dgm:t>
    </dgm:pt>
    <dgm:pt modelId="{7945CFCB-D146-4637-8520-0087A25C5469}" type="parTrans" cxnId="{A0FAEC90-B167-4AC3-8545-CF5C7CDA7558}">
      <dgm:prSet/>
      <dgm:spPr/>
      <dgm:t>
        <a:bodyPr/>
        <a:lstStyle/>
        <a:p>
          <a:endParaRPr lang="en-GB"/>
        </a:p>
      </dgm:t>
    </dgm:pt>
    <dgm:pt modelId="{4FD8B782-D2B4-4E66-BD62-91D2A11AD1F0}" type="sibTrans" cxnId="{A0FAEC90-B167-4AC3-8545-CF5C7CDA7558}">
      <dgm:prSet/>
      <dgm:spPr/>
      <dgm:t>
        <a:bodyPr/>
        <a:lstStyle/>
        <a:p>
          <a:endParaRPr lang="en-GB"/>
        </a:p>
      </dgm:t>
    </dgm:pt>
    <dgm:pt modelId="{A92C0E3B-B1AD-460B-A465-98DBF73E68D7}">
      <dgm:prSet phldrT="[Text]"/>
      <dgm:spPr/>
      <dgm:t>
        <a:bodyPr/>
        <a:lstStyle/>
        <a:p>
          <a:r>
            <a:rPr lang="en-US" dirty="0"/>
            <a:t>Data Preprocessing and Model training </a:t>
          </a:r>
          <a:endParaRPr lang="en-GB" dirty="0"/>
        </a:p>
      </dgm:t>
    </dgm:pt>
    <dgm:pt modelId="{C21AA2C6-1A36-4EDE-B8AF-18AA08D66FA3}" type="parTrans" cxnId="{2FB6312C-EC95-4C67-A472-D618ABDB9854}">
      <dgm:prSet/>
      <dgm:spPr/>
      <dgm:t>
        <a:bodyPr/>
        <a:lstStyle/>
        <a:p>
          <a:endParaRPr lang="en-GB"/>
        </a:p>
      </dgm:t>
    </dgm:pt>
    <dgm:pt modelId="{A55F8ED7-B2FF-42D1-A12F-BF23299B5C09}" type="sibTrans" cxnId="{2FB6312C-EC95-4C67-A472-D618ABDB9854}">
      <dgm:prSet/>
      <dgm:spPr/>
      <dgm:t>
        <a:bodyPr/>
        <a:lstStyle/>
        <a:p>
          <a:endParaRPr lang="en-GB"/>
        </a:p>
      </dgm:t>
    </dgm:pt>
    <dgm:pt modelId="{965DCA29-1709-4255-846A-1D9E194094D2}">
      <dgm:prSet phldrT="[Text]"/>
      <dgm:spPr/>
      <dgm:t>
        <a:bodyPr/>
        <a:lstStyle/>
        <a:p>
          <a:pPr>
            <a:buNone/>
          </a:pPr>
          <a:r>
            <a:rPr lang="en-US" dirty="0"/>
            <a:t>July</a:t>
          </a:r>
          <a:endParaRPr lang="en-GB" dirty="0"/>
        </a:p>
      </dgm:t>
    </dgm:pt>
    <dgm:pt modelId="{AC8B41F0-8EEF-4345-9643-B54A0842DA2E}" type="parTrans" cxnId="{454A9781-4F86-4C83-ADCC-F01414EFB581}">
      <dgm:prSet/>
      <dgm:spPr/>
      <dgm:t>
        <a:bodyPr/>
        <a:lstStyle/>
        <a:p>
          <a:endParaRPr lang="en-GB"/>
        </a:p>
      </dgm:t>
    </dgm:pt>
    <dgm:pt modelId="{14E0445F-4B5E-48F7-BFA8-BD3623A6E369}" type="sibTrans" cxnId="{454A9781-4F86-4C83-ADCC-F01414EFB581}">
      <dgm:prSet/>
      <dgm:spPr/>
      <dgm:t>
        <a:bodyPr/>
        <a:lstStyle/>
        <a:p>
          <a:endParaRPr lang="en-GB"/>
        </a:p>
      </dgm:t>
    </dgm:pt>
    <dgm:pt modelId="{B9E49509-C9E5-4D73-A1E2-4484F84AF0B2}">
      <dgm:prSet phldrT="[Text]"/>
      <dgm:spPr/>
      <dgm:t>
        <a:bodyPr/>
        <a:lstStyle/>
        <a:p>
          <a:r>
            <a:rPr lang="en-US" dirty="0"/>
            <a:t>Models' evaluation and Report writing</a:t>
          </a:r>
          <a:endParaRPr lang="en-GB" dirty="0"/>
        </a:p>
      </dgm:t>
    </dgm:pt>
    <dgm:pt modelId="{20E3367D-9D0C-4357-9512-3FBAA722CD0C}" type="parTrans" cxnId="{EF6F2AE2-B98C-4904-8635-6111088B751E}">
      <dgm:prSet/>
      <dgm:spPr/>
      <dgm:t>
        <a:bodyPr/>
        <a:lstStyle/>
        <a:p>
          <a:endParaRPr lang="en-GB"/>
        </a:p>
      </dgm:t>
    </dgm:pt>
    <dgm:pt modelId="{82EFBB9F-FA20-4393-A5C3-B30168BC7042}" type="sibTrans" cxnId="{EF6F2AE2-B98C-4904-8635-6111088B751E}">
      <dgm:prSet/>
      <dgm:spPr/>
      <dgm:t>
        <a:bodyPr/>
        <a:lstStyle/>
        <a:p>
          <a:endParaRPr lang="en-GB"/>
        </a:p>
      </dgm:t>
    </dgm:pt>
    <dgm:pt modelId="{9BADAE21-320E-4498-BA90-0FC009B79351}">
      <dgm:prSet phldrT="[Text]" custT="1"/>
      <dgm:spPr/>
      <dgm:t>
        <a:bodyPr/>
        <a:lstStyle/>
        <a:p>
          <a:pPr>
            <a:buNone/>
          </a:pPr>
          <a:r>
            <a:rPr lang="en-US" sz="1600" dirty="0"/>
            <a:t>August</a:t>
          </a:r>
          <a:endParaRPr lang="en-GB" sz="1600" dirty="0"/>
        </a:p>
      </dgm:t>
    </dgm:pt>
    <dgm:pt modelId="{F261C991-F93C-44C1-9D0D-FA838D8C91DC}" type="parTrans" cxnId="{BE3E2370-97A5-44BE-B8E2-FEE1A4DBEB0C}">
      <dgm:prSet/>
      <dgm:spPr/>
      <dgm:t>
        <a:bodyPr/>
        <a:lstStyle/>
        <a:p>
          <a:endParaRPr lang="en-GB"/>
        </a:p>
      </dgm:t>
    </dgm:pt>
    <dgm:pt modelId="{D87F4B31-44B8-40A9-A90D-2C55C49E8D43}" type="sibTrans" cxnId="{BE3E2370-97A5-44BE-B8E2-FEE1A4DBEB0C}">
      <dgm:prSet/>
      <dgm:spPr/>
      <dgm:t>
        <a:bodyPr/>
        <a:lstStyle/>
        <a:p>
          <a:endParaRPr lang="en-GB"/>
        </a:p>
      </dgm:t>
    </dgm:pt>
    <dgm:pt modelId="{71E63352-F4B6-4917-8B32-69893F0245E4}" type="pres">
      <dgm:prSet presAssocID="{FC5F3135-E980-4E57-AFE6-48CC55F0FA52}" presName="rootnode" presStyleCnt="0">
        <dgm:presLayoutVars>
          <dgm:chMax/>
          <dgm:chPref/>
          <dgm:dir/>
          <dgm:animLvl val="lvl"/>
        </dgm:presLayoutVars>
      </dgm:prSet>
      <dgm:spPr/>
    </dgm:pt>
    <dgm:pt modelId="{0531B92E-41E3-46B1-AAF4-92030F5E6AA8}" type="pres">
      <dgm:prSet presAssocID="{DB1E67C7-0E6C-4F08-89D5-5887267C58E4}" presName="composite" presStyleCnt="0"/>
      <dgm:spPr/>
    </dgm:pt>
    <dgm:pt modelId="{93BFAEC8-99E8-429C-8883-38FFDD8A3529}" type="pres">
      <dgm:prSet presAssocID="{DB1E67C7-0E6C-4F08-89D5-5887267C58E4}" presName="bentUpArrow1" presStyleLbl="alignImgPlace1" presStyleIdx="0" presStyleCnt="2"/>
      <dgm:spPr/>
    </dgm:pt>
    <dgm:pt modelId="{1EEDB57E-3D29-4E27-A895-B65633AB69FE}" type="pres">
      <dgm:prSet presAssocID="{DB1E67C7-0E6C-4F08-89D5-5887267C58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6938B4C3-914B-4E6D-B5EA-7154E903EE50}" type="pres">
      <dgm:prSet presAssocID="{DB1E67C7-0E6C-4F08-89D5-5887267C58E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BB319ED-E34A-4B0F-B42D-EE02244AAEF2}" type="pres">
      <dgm:prSet presAssocID="{B2592DD9-0D67-4A18-A579-68837ABBCFC3}" presName="sibTrans" presStyleCnt="0"/>
      <dgm:spPr/>
    </dgm:pt>
    <dgm:pt modelId="{0D6E4073-684B-4EB8-A4C8-D5D78DEEBCD7}" type="pres">
      <dgm:prSet presAssocID="{A92C0E3B-B1AD-460B-A465-98DBF73E68D7}" presName="composite" presStyleCnt="0"/>
      <dgm:spPr/>
    </dgm:pt>
    <dgm:pt modelId="{66897553-4704-4123-A81E-81AAEB7F9429}" type="pres">
      <dgm:prSet presAssocID="{A92C0E3B-B1AD-460B-A465-98DBF73E68D7}" presName="bentUpArrow1" presStyleLbl="alignImgPlace1" presStyleIdx="1" presStyleCnt="2"/>
      <dgm:spPr/>
    </dgm:pt>
    <dgm:pt modelId="{010006ED-B7D8-4367-B48C-890968297791}" type="pres">
      <dgm:prSet presAssocID="{A92C0E3B-B1AD-460B-A465-98DBF73E68D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40F2BBE-46B1-4FF2-9841-06828621D76D}" type="pres">
      <dgm:prSet presAssocID="{A92C0E3B-B1AD-460B-A465-98DBF73E68D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D7770D1-F391-4152-A2AD-08439A3A2B11}" type="pres">
      <dgm:prSet presAssocID="{A55F8ED7-B2FF-42D1-A12F-BF23299B5C09}" presName="sibTrans" presStyleCnt="0"/>
      <dgm:spPr/>
    </dgm:pt>
    <dgm:pt modelId="{C703BE1F-6BF3-421E-8F70-CEB4C49BF8A6}" type="pres">
      <dgm:prSet presAssocID="{B9E49509-C9E5-4D73-A1E2-4484F84AF0B2}" presName="composite" presStyleCnt="0"/>
      <dgm:spPr/>
    </dgm:pt>
    <dgm:pt modelId="{0D45702D-C890-4ABF-8251-A3F06B78D925}" type="pres">
      <dgm:prSet presAssocID="{B9E49509-C9E5-4D73-A1E2-4484F84AF0B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943AC20-9218-4A04-824F-B00C9F899F5B}" type="pres">
      <dgm:prSet presAssocID="{B9E49509-C9E5-4D73-A1E2-4484F84AF0B2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FB6312C-EC95-4C67-A472-D618ABDB9854}" srcId="{FC5F3135-E980-4E57-AFE6-48CC55F0FA52}" destId="{A92C0E3B-B1AD-460B-A465-98DBF73E68D7}" srcOrd="1" destOrd="0" parTransId="{C21AA2C6-1A36-4EDE-B8AF-18AA08D66FA3}" sibTransId="{A55F8ED7-B2FF-42D1-A12F-BF23299B5C09}"/>
    <dgm:cxn modelId="{6578CB4B-54C9-4AD5-8934-D5285BAE4295}" type="presOf" srcId="{DB1E67C7-0E6C-4F08-89D5-5887267C58E4}" destId="{1EEDB57E-3D29-4E27-A895-B65633AB69FE}" srcOrd="0" destOrd="0" presId="urn:microsoft.com/office/officeart/2005/8/layout/StepDownProcess"/>
    <dgm:cxn modelId="{06CCA86E-EA5B-4314-9E33-CD17DBC6EBFE}" type="presOf" srcId="{965DCA29-1709-4255-846A-1D9E194094D2}" destId="{D40F2BBE-46B1-4FF2-9841-06828621D76D}" srcOrd="0" destOrd="0" presId="urn:microsoft.com/office/officeart/2005/8/layout/StepDownProcess"/>
    <dgm:cxn modelId="{BE3E2370-97A5-44BE-B8E2-FEE1A4DBEB0C}" srcId="{B9E49509-C9E5-4D73-A1E2-4484F84AF0B2}" destId="{9BADAE21-320E-4498-BA90-0FC009B79351}" srcOrd="0" destOrd="0" parTransId="{F261C991-F93C-44C1-9D0D-FA838D8C91DC}" sibTransId="{D87F4B31-44B8-40A9-A90D-2C55C49E8D43}"/>
    <dgm:cxn modelId="{154F7C72-A3EA-4C87-8F35-3D4E8553E6A5}" srcId="{FC5F3135-E980-4E57-AFE6-48CC55F0FA52}" destId="{DB1E67C7-0E6C-4F08-89D5-5887267C58E4}" srcOrd="0" destOrd="0" parTransId="{34AE0ED0-0657-466B-B02B-D715E1FAB59A}" sibTransId="{B2592DD9-0D67-4A18-A579-68837ABBCFC3}"/>
    <dgm:cxn modelId="{6307D759-D931-4907-A043-6DD0072BAFF2}" type="presOf" srcId="{B9E49509-C9E5-4D73-A1E2-4484F84AF0B2}" destId="{0D45702D-C890-4ABF-8251-A3F06B78D925}" srcOrd="0" destOrd="0" presId="urn:microsoft.com/office/officeart/2005/8/layout/StepDownProcess"/>
    <dgm:cxn modelId="{454A9781-4F86-4C83-ADCC-F01414EFB581}" srcId="{A92C0E3B-B1AD-460B-A465-98DBF73E68D7}" destId="{965DCA29-1709-4255-846A-1D9E194094D2}" srcOrd="0" destOrd="0" parTransId="{AC8B41F0-8EEF-4345-9643-B54A0842DA2E}" sibTransId="{14E0445F-4B5E-48F7-BFA8-BD3623A6E369}"/>
    <dgm:cxn modelId="{A0FAEC90-B167-4AC3-8545-CF5C7CDA7558}" srcId="{DB1E67C7-0E6C-4F08-89D5-5887267C58E4}" destId="{1F1D92C9-D837-45E0-9F82-605E64571C1C}" srcOrd="0" destOrd="0" parTransId="{7945CFCB-D146-4637-8520-0087A25C5469}" sibTransId="{4FD8B782-D2B4-4E66-BD62-91D2A11AD1F0}"/>
    <dgm:cxn modelId="{95EE0A9C-56E8-4C0A-B143-74E8B91445F5}" type="presOf" srcId="{9BADAE21-320E-4498-BA90-0FC009B79351}" destId="{A943AC20-9218-4A04-824F-B00C9F899F5B}" srcOrd="0" destOrd="0" presId="urn:microsoft.com/office/officeart/2005/8/layout/StepDownProcess"/>
    <dgm:cxn modelId="{D7795BAA-EE40-4F76-B0B3-8DBD06159D7C}" type="presOf" srcId="{1F1D92C9-D837-45E0-9F82-605E64571C1C}" destId="{6938B4C3-914B-4E6D-B5EA-7154E903EE50}" srcOrd="0" destOrd="0" presId="urn:microsoft.com/office/officeart/2005/8/layout/StepDownProcess"/>
    <dgm:cxn modelId="{6E2304CB-B88F-42A7-9629-803F1CB27F8B}" type="presOf" srcId="{FC5F3135-E980-4E57-AFE6-48CC55F0FA52}" destId="{71E63352-F4B6-4917-8B32-69893F0245E4}" srcOrd="0" destOrd="0" presId="urn:microsoft.com/office/officeart/2005/8/layout/StepDownProcess"/>
    <dgm:cxn modelId="{EF6F2AE2-B98C-4904-8635-6111088B751E}" srcId="{FC5F3135-E980-4E57-AFE6-48CC55F0FA52}" destId="{B9E49509-C9E5-4D73-A1E2-4484F84AF0B2}" srcOrd="2" destOrd="0" parTransId="{20E3367D-9D0C-4357-9512-3FBAA722CD0C}" sibTransId="{82EFBB9F-FA20-4393-A5C3-B30168BC7042}"/>
    <dgm:cxn modelId="{6134D7FA-D210-4398-9CF5-A7A1BD1257AD}" type="presOf" srcId="{A92C0E3B-B1AD-460B-A465-98DBF73E68D7}" destId="{010006ED-B7D8-4367-B48C-890968297791}" srcOrd="0" destOrd="0" presId="urn:microsoft.com/office/officeart/2005/8/layout/StepDownProcess"/>
    <dgm:cxn modelId="{7DF2FF15-61E4-46BC-B305-45453AFF8D53}" type="presParOf" srcId="{71E63352-F4B6-4917-8B32-69893F0245E4}" destId="{0531B92E-41E3-46B1-AAF4-92030F5E6AA8}" srcOrd="0" destOrd="0" presId="urn:microsoft.com/office/officeart/2005/8/layout/StepDownProcess"/>
    <dgm:cxn modelId="{921D394A-D9DA-41CA-8EE9-EF25C9993454}" type="presParOf" srcId="{0531B92E-41E3-46B1-AAF4-92030F5E6AA8}" destId="{93BFAEC8-99E8-429C-8883-38FFDD8A3529}" srcOrd="0" destOrd="0" presId="urn:microsoft.com/office/officeart/2005/8/layout/StepDownProcess"/>
    <dgm:cxn modelId="{3D119BC4-94E4-4C24-87CD-025814FBC2D2}" type="presParOf" srcId="{0531B92E-41E3-46B1-AAF4-92030F5E6AA8}" destId="{1EEDB57E-3D29-4E27-A895-B65633AB69FE}" srcOrd="1" destOrd="0" presId="urn:microsoft.com/office/officeart/2005/8/layout/StepDownProcess"/>
    <dgm:cxn modelId="{EF358685-4C04-4478-BDAE-E1ED857B0828}" type="presParOf" srcId="{0531B92E-41E3-46B1-AAF4-92030F5E6AA8}" destId="{6938B4C3-914B-4E6D-B5EA-7154E903EE50}" srcOrd="2" destOrd="0" presId="urn:microsoft.com/office/officeart/2005/8/layout/StepDownProcess"/>
    <dgm:cxn modelId="{23E1B2C9-5782-400A-A2C3-4BB28D9FCC70}" type="presParOf" srcId="{71E63352-F4B6-4917-8B32-69893F0245E4}" destId="{EBB319ED-E34A-4B0F-B42D-EE02244AAEF2}" srcOrd="1" destOrd="0" presId="urn:microsoft.com/office/officeart/2005/8/layout/StepDownProcess"/>
    <dgm:cxn modelId="{34A7B36C-3B7C-4011-9AD6-B65380C62703}" type="presParOf" srcId="{71E63352-F4B6-4917-8B32-69893F0245E4}" destId="{0D6E4073-684B-4EB8-A4C8-D5D78DEEBCD7}" srcOrd="2" destOrd="0" presId="urn:microsoft.com/office/officeart/2005/8/layout/StepDownProcess"/>
    <dgm:cxn modelId="{819A6A34-CEB1-4341-B6AC-0ECED93AC50D}" type="presParOf" srcId="{0D6E4073-684B-4EB8-A4C8-D5D78DEEBCD7}" destId="{66897553-4704-4123-A81E-81AAEB7F9429}" srcOrd="0" destOrd="0" presId="urn:microsoft.com/office/officeart/2005/8/layout/StepDownProcess"/>
    <dgm:cxn modelId="{F0C5EE83-8A3C-46B7-BC65-533D9CEC1F36}" type="presParOf" srcId="{0D6E4073-684B-4EB8-A4C8-D5D78DEEBCD7}" destId="{010006ED-B7D8-4367-B48C-890968297791}" srcOrd="1" destOrd="0" presId="urn:microsoft.com/office/officeart/2005/8/layout/StepDownProcess"/>
    <dgm:cxn modelId="{366D710E-831A-40DF-BD1F-498157D14FBF}" type="presParOf" srcId="{0D6E4073-684B-4EB8-A4C8-D5D78DEEBCD7}" destId="{D40F2BBE-46B1-4FF2-9841-06828621D76D}" srcOrd="2" destOrd="0" presId="urn:microsoft.com/office/officeart/2005/8/layout/StepDownProcess"/>
    <dgm:cxn modelId="{CE48F1E1-114F-4339-A953-08E6B0E3E460}" type="presParOf" srcId="{71E63352-F4B6-4917-8B32-69893F0245E4}" destId="{5D7770D1-F391-4152-A2AD-08439A3A2B11}" srcOrd="3" destOrd="0" presId="urn:microsoft.com/office/officeart/2005/8/layout/StepDownProcess"/>
    <dgm:cxn modelId="{8A504E68-C187-4156-A11A-27E16E885F53}" type="presParOf" srcId="{71E63352-F4B6-4917-8B32-69893F0245E4}" destId="{C703BE1F-6BF3-421E-8F70-CEB4C49BF8A6}" srcOrd="4" destOrd="0" presId="urn:microsoft.com/office/officeart/2005/8/layout/StepDownProcess"/>
    <dgm:cxn modelId="{7055B1CD-1B76-4B72-80AA-C4992C5EB1BE}" type="presParOf" srcId="{C703BE1F-6BF3-421E-8F70-CEB4C49BF8A6}" destId="{0D45702D-C890-4ABF-8251-A3F06B78D925}" srcOrd="0" destOrd="0" presId="urn:microsoft.com/office/officeart/2005/8/layout/StepDownProcess"/>
    <dgm:cxn modelId="{3F3B14BF-2028-4F3C-99A3-DF58D25076A1}" type="presParOf" srcId="{C703BE1F-6BF3-421E-8F70-CEB4C49BF8A6}" destId="{A943AC20-9218-4A04-824F-B00C9F899F5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5F3135-E980-4E57-AFE6-48CC55F0FA5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B1E67C7-0E6C-4F08-89D5-5887267C58E4}">
      <dgm:prSet phldrT="[Text]"/>
      <dgm:spPr/>
      <dgm:t>
        <a:bodyPr/>
        <a:lstStyle/>
        <a:p>
          <a:r>
            <a:rPr lang="en-US" dirty="0"/>
            <a:t>Transformer VAE on processed dataset</a:t>
          </a:r>
          <a:endParaRPr lang="en-GB" dirty="0"/>
        </a:p>
      </dgm:t>
    </dgm:pt>
    <dgm:pt modelId="{34AE0ED0-0657-466B-B02B-D715E1FAB59A}" type="parTrans" cxnId="{154F7C72-A3EA-4C87-8F35-3D4E8553E6A5}">
      <dgm:prSet/>
      <dgm:spPr/>
      <dgm:t>
        <a:bodyPr/>
        <a:lstStyle/>
        <a:p>
          <a:endParaRPr lang="en-GB"/>
        </a:p>
      </dgm:t>
    </dgm:pt>
    <dgm:pt modelId="{B2592DD9-0D67-4A18-A579-68837ABBCFC3}" type="sibTrans" cxnId="{154F7C72-A3EA-4C87-8F35-3D4E8553E6A5}">
      <dgm:prSet/>
      <dgm:spPr/>
      <dgm:t>
        <a:bodyPr/>
        <a:lstStyle/>
        <a:p>
          <a:endParaRPr lang="en-GB"/>
        </a:p>
      </dgm:t>
    </dgm:pt>
    <dgm:pt modelId="{A92C0E3B-B1AD-460B-A465-98DBF73E68D7}">
      <dgm:prSet phldrT="[Text]"/>
      <dgm:spPr/>
      <dgm:t>
        <a:bodyPr/>
        <a:lstStyle/>
        <a:p>
          <a:r>
            <a:rPr lang="en-US" dirty="0"/>
            <a:t>Push</a:t>
          </a:r>
          <a:r>
            <a:rPr lang="en-US" baseline="0" dirty="0"/>
            <a:t> Latent Space</a:t>
          </a:r>
          <a:endParaRPr lang="en-GB" dirty="0"/>
        </a:p>
      </dgm:t>
    </dgm:pt>
    <dgm:pt modelId="{C21AA2C6-1A36-4EDE-B8AF-18AA08D66FA3}" type="parTrans" cxnId="{2FB6312C-EC95-4C67-A472-D618ABDB9854}">
      <dgm:prSet/>
      <dgm:spPr/>
      <dgm:t>
        <a:bodyPr/>
        <a:lstStyle/>
        <a:p>
          <a:endParaRPr lang="en-GB"/>
        </a:p>
      </dgm:t>
    </dgm:pt>
    <dgm:pt modelId="{A55F8ED7-B2FF-42D1-A12F-BF23299B5C09}" type="sibTrans" cxnId="{2FB6312C-EC95-4C67-A472-D618ABDB9854}">
      <dgm:prSet/>
      <dgm:spPr/>
      <dgm:t>
        <a:bodyPr/>
        <a:lstStyle/>
        <a:p>
          <a:endParaRPr lang="en-GB"/>
        </a:p>
      </dgm:t>
    </dgm:pt>
    <dgm:pt modelId="{B9E49509-C9E5-4D73-A1E2-4484F84AF0B2}">
      <dgm:prSet phldrT="[Text]"/>
      <dgm:spPr/>
      <dgm:t>
        <a:bodyPr/>
        <a:lstStyle/>
        <a:p>
          <a:r>
            <a:rPr lang="en-US" dirty="0"/>
            <a:t>Freeze</a:t>
          </a:r>
          <a:r>
            <a:rPr lang="en-US" baseline="0" dirty="0"/>
            <a:t> Last layers</a:t>
          </a:r>
          <a:endParaRPr lang="en-GB" dirty="0"/>
        </a:p>
      </dgm:t>
    </dgm:pt>
    <dgm:pt modelId="{20E3367D-9D0C-4357-9512-3FBAA722CD0C}" type="parTrans" cxnId="{EF6F2AE2-B98C-4904-8635-6111088B751E}">
      <dgm:prSet/>
      <dgm:spPr/>
      <dgm:t>
        <a:bodyPr/>
        <a:lstStyle/>
        <a:p>
          <a:endParaRPr lang="en-GB"/>
        </a:p>
      </dgm:t>
    </dgm:pt>
    <dgm:pt modelId="{82EFBB9F-FA20-4393-A5C3-B30168BC7042}" type="sibTrans" cxnId="{EF6F2AE2-B98C-4904-8635-6111088B751E}">
      <dgm:prSet/>
      <dgm:spPr/>
      <dgm:t>
        <a:bodyPr/>
        <a:lstStyle/>
        <a:p>
          <a:endParaRPr lang="en-GB"/>
        </a:p>
      </dgm:t>
    </dgm:pt>
    <dgm:pt modelId="{DED2BAF0-ABB8-4E47-B8C7-B8D46A2DDF38}">
      <dgm:prSet/>
      <dgm:spPr/>
      <dgm:t>
        <a:bodyPr/>
        <a:lstStyle/>
        <a:p>
          <a:r>
            <a:rPr lang="en-US" dirty="0"/>
            <a:t>Fine tune to </a:t>
          </a:r>
          <a:r>
            <a:rPr lang="en-US" dirty="0" err="1"/>
            <a:t>fitbit</a:t>
          </a:r>
          <a:r>
            <a:rPr lang="en-US" dirty="0"/>
            <a:t> data</a:t>
          </a:r>
          <a:endParaRPr lang="en-GB" dirty="0"/>
        </a:p>
      </dgm:t>
    </dgm:pt>
    <dgm:pt modelId="{21B02C25-B69B-4448-858C-F6A79D10310F}" type="parTrans" cxnId="{DFA1CF45-3327-4981-8711-373BB795FBCB}">
      <dgm:prSet/>
      <dgm:spPr/>
      <dgm:t>
        <a:bodyPr/>
        <a:lstStyle/>
        <a:p>
          <a:endParaRPr lang="en-GB"/>
        </a:p>
      </dgm:t>
    </dgm:pt>
    <dgm:pt modelId="{8C3516B2-803E-4A35-89FD-9234525E7455}" type="sibTrans" cxnId="{DFA1CF45-3327-4981-8711-373BB795FBCB}">
      <dgm:prSet/>
      <dgm:spPr/>
      <dgm:t>
        <a:bodyPr/>
        <a:lstStyle/>
        <a:p>
          <a:endParaRPr lang="en-GB"/>
        </a:p>
      </dgm:t>
    </dgm:pt>
    <dgm:pt modelId="{71E63352-F4B6-4917-8B32-69893F0245E4}" type="pres">
      <dgm:prSet presAssocID="{FC5F3135-E980-4E57-AFE6-48CC55F0FA52}" presName="rootnode" presStyleCnt="0">
        <dgm:presLayoutVars>
          <dgm:chMax/>
          <dgm:chPref/>
          <dgm:dir/>
          <dgm:animLvl val="lvl"/>
        </dgm:presLayoutVars>
      </dgm:prSet>
      <dgm:spPr/>
    </dgm:pt>
    <dgm:pt modelId="{0531B92E-41E3-46B1-AAF4-92030F5E6AA8}" type="pres">
      <dgm:prSet presAssocID="{DB1E67C7-0E6C-4F08-89D5-5887267C58E4}" presName="composite" presStyleCnt="0"/>
      <dgm:spPr/>
    </dgm:pt>
    <dgm:pt modelId="{93BFAEC8-99E8-429C-8883-38FFDD8A3529}" type="pres">
      <dgm:prSet presAssocID="{DB1E67C7-0E6C-4F08-89D5-5887267C58E4}" presName="bentUpArrow1" presStyleLbl="alignImgPlace1" presStyleIdx="0" presStyleCnt="3"/>
      <dgm:spPr/>
    </dgm:pt>
    <dgm:pt modelId="{1EEDB57E-3D29-4E27-A895-B65633AB69FE}" type="pres">
      <dgm:prSet presAssocID="{DB1E67C7-0E6C-4F08-89D5-5887267C58E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938B4C3-914B-4E6D-B5EA-7154E903EE50}" type="pres">
      <dgm:prSet presAssocID="{DB1E67C7-0E6C-4F08-89D5-5887267C58E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BB319ED-E34A-4B0F-B42D-EE02244AAEF2}" type="pres">
      <dgm:prSet presAssocID="{B2592DD9-0D67-4A18-A579-68837ABBCFC3}" presName="sibTrans" presStyleCnt="0"/>
      <dgm:spPr/>
    </dgm:pt>
    <dgm:pt modelId="{0D6E4073-684B-4EB8-A4C8-D5D78DEEBCD7}" type="pres">
      <dgm:prSet presAssocID="{A92C0E3B-B1AD-460B-A465-98DBF73E68D7}" presName="composite" presStyleCnt="0"/>
      <dgm:spPr/>
    </dgm:pt>
    <dgm:pt modelId="{66897553-4704-4123-A81E-81AAEB7F9429}" type="pres">
      <dgm:prSet presAssocID="{A92C0E3B-B1AD-460B-A465-98DBF73E68D7}" presName="bentUpArrow1" presStyleLbl="alignImgPlace1" presStyleIdx="1" presStyleCnt="3"/>
      <dgm:spPr/>
    </dgm:pt>
    <dgm:pt modelId="{010006ED-B7D8-4367-B48C-890968297791}" type="pres">
      <dgm:prSet presAssocID="{A92C0E3B-B1AD-460B-A465-98DBF73E68D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40F2BBE-46B1-4FF2-9841-06828621D76D}" type="pres">
      <dgm:prSet presAssocID="{A92C0E3B-B1AD-460B-A465-98DBF73E68D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D7770D1-F391-4152-A2AD-08439A3A2B11}" type="pres">
      <dgm:prSet presAssocID="{A55F8ED7-B2FF-42D1-A12F-BF23299B5C09}" presName="sibTrans" presStyleCnt="0"/>
      <dgm:spPr/>
    </dgm:pt>
    <dgm:pt modelId="{C703BE1F-6BF3-421E-8F70-CEB4C49BF8A6}" type="pres">
      <dgm:prSet presAssocID="{B9E49509-C9E5-4D73-A1E2-4484F84AF0B2}" presName="composite" presStyleCnt="0"/>
      <dgm:spPr/>
    </dgm:pt>
    <dgm:pt modelId="{56CF51AE-FF03-46D2-A9E4-009338EFBE05}" type="pres">
      <dgm:prSet presAssocID="{B9E49509-C9E5-4D73-A1E2-4484F84AF0B2}" presName="bentUpArrow1" presStyleLbl="alignImgPlace1" presStyleIdx="2" presStyleCnt="3"/>
      <dgm:spPr/>
    </dgm:pt>
    <dgm:pt modelId="{0D45702D-C890-4ABF-8251-A3F06B78D925}" type="pres">
      <dgm:prSet presAssocID="{B9E49509-C9E5-4D73-A1E2-4484F84AF0B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5D1F69E-09C3-46CC-B107-A566EE639FE5}" type="pres">
      <dgm:prSet presAssocID="{B9E49509-C9E5-4D73-A1E2-4484F84AF0B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BEE75E-D426-4AE8-ADA1-CFA4D3A14F0A}" type="pres">
      <dgm:prSet presAssocID="{82EFBB9F-FA20-4393-A5C3-B30168BC7042}" presName="sibTrans" presStyleCnt="0"/>
      <dgm:spPr/>
    </dgm:pt>
    <dgm:pt modelId="{3433A0EE-0F69-42D5-8319-61DEB9E27B24}" type="pres">
      <dgm:prSet presAssocID="{DED2BAF0-ABB8-4E47-B8C7-B8D46A2DDF38}" presName="composite" presStyleCnt="0"/>
      <dgm:spPr/>
    </dgm:pt>
    <dgm:pt modelId="{F76B7DD8-4393-47E5-AA06-DD688C5DD58B}" type="pres">
      <dgm:prSet presAssocID="{DED2BAF0-ABB8-4E47-B8C7-B8D46A2DDF3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B6312C-EC95-4C67-A472-D618ABDB9854}" srcId="{FC5F3135-E980-4E57-AFE6-48CC55F0FA52}" destId="{A92C0E3B-B1AD-460B-A465-98DBF73E68D7}" srcOrd="1" destOrd="0" parTransId="{C21AA2C6-1A36-4EDE-B8AF-18AA08D66FA3}" sibTransId="{A55F8ED7-B2FF-42D1-A12F-BF23299B5C09}"/>
    <dgm:cxn modelId="{DFA1CF45-3327-4981-8711-373BB795FBCB}" srcId="{FC5F3135-E980-4E57-AFE6-48CC55F0FA52}" destId="{DED2BAF0-ABB8-4E47-B8C7-B8D46A2DDF38}" srcOrd="3" destOrd="0" parTransId="{21B02C25-B69B-4448-858C-F6A79D10310F}" sibTransId="{8C3516B2-803E-4A35-89FD-9234525E7455}"/>
    <dgm:cxn modelId="{E834934A-096F-46A0-9385-A4C76548767A}" type="presOf" srcId="{DED2BAF0-ABB8-4E47-B8C7-B8D46A2DDF38}" destId="{F76B7DD8-4393-47E5-AA06-DD688C5DD58B}" srcOrd="0" destOrd="0" presId="urn:microsoft.com/office/officeart/2005/8/layout/StepDownProcess"/>
    <dgm:cxn modelId="{6578CB4B-54C9-4AD5-8934-D5285BAE4295}" type="presOf" srcId="{DB1E67C7-0E6C-4F08-89D5-5887267C58E4}" destId="{1EEDB57E-3D29-4E27-A895-B65633AB69FE}" srcOrd="0" destOrd="0" presId="urn:microsoft.com/office/officeart/2005/8/layout/StepDownProcess"/>
    <dgm:cxn modelId="{154F7C72-A3EA-4C87-8F35-3D4E8553E6A5}" srcId="{FC5F3135-E980-4E57-AFE6-48CC55F0FA52}" destId="{DB1E67C7-0E6C-4F08-89D5-5887267C58E4}" srcOrd="0" destOrd="0" parTransId="{34AE0ED0-0657-466B-B02B-D715E1FAB59A}" sibTransId="{B2592DD9-0D67-4A18-A579-68837ABBCFC3}"/>
    <dgm:cxn modelId="{6307D759-D931-4907-A043-6DD0072BAFF2}" type="presOf" srcId="{B9E49509-C9E5-4D73-A1E2-4484F84AF0B2}" destId="{0D45702D-C890-4ABF-8251-A3F06B78D925}" srcOrd="0" destOrd="0" presId="urn:microsoft.com/office/officeart/2005/8/layout/StepDownProcess"/>
    <dgm:cxn modelId="{6E2304CB-B88F-42A7-9629-803F1CB27F8B}" type="presOf" srcId="{FC5F3135-E980-4E57-AFE6-48CC55F0FA52}" destId="{71E63352-F4B6-4917-8B32-69893F0245E4}" srcOrd="0" destOrd="0" presId="urn:microsoft.com/office/officeart/2005/8/layout/StepDownProcess"/>
    <dgm:cxn modelId="{EF6F2AE2-B98C-4904-8635-6111088B751E}" srcId="{FC5F3135-E980-4E57-AFE6-48CC55F0FA52}" destId="{B9E49509-C9E5-4D73-A1E2-4484F84AF0B2}" srcOrd="2" destOrd="0" parTransId="{20E3367D-9D0C-4357-9512-3FBAA722CD0C}" sibTransId="{82EFBB9F-FA20-4393-A5C3-B30168BC7042}"/>
    <dgm:cxn modelId="{6134D7FA-D210-4398-9CF5-A7A1BD1257AD}" type="presOf" srcId="{A92C0E3B-B1AD-460B-A465-98DBF73E68D7}" destId="{010006ED-B7D8-4367-B48C-890968297791}" srcOrd="0" destOrd="0" presId="urn:microsoft.com/office/officeart/2005/8/layout/StepDownProcess"/>
    <dgm:cxn modelId="{7DF2FF15-61E4-46BC-B305-45453AFF8D53}" type="presParOf" srcId="{71E63352-F4B6-4917-8B32-69893F0245E4}" destId="{0531B92E-41E3-46B1-AAF4-92030F5E6AA8}" srcOrd="0" destOrd="0" presId="urn:microsoft.com/office/officeart/2005/8/layout/StepDownProcess"/>
    <dgm:cxn modelId="{921D394A-D9DA-41CA-8EE9-EF25C9993454}" type="presParOf" srcId="{0531B92E-41E3-46B1-AAF4-92030F5E6AA8}" destId="{93BFAEC8-99E8-429C-8883-38FFDD8A3529}" srcOrd="0" destOrd="0" presId="urn:microsoft.com/office/officeart/2005/8/layout/StepDownProcess"/>
    <dgm:cxn modelId="{3D119BC4-94E4-4C24-87CD-025814FBC2D2}" type="presParOf" srcId="{0531B92E-41E3-46B1-AAF4-92030F5E6AA8}" destId="{1EEDB57E-3D29-4E27-A895-B65633AB69FE}" srcOrd="1" destOrd="0" presId="urn:microsoft.com/office/officeart/2005/8/layout/StepDownProcess"/>
    <dgm:cxn modelId="{EF358685-4C04-4478-BDAE-E1ED857B0828}" type="presParOf" srcId="{0531B92E-41E3-46B1-AAF4-92030F5E6AA8}" destId="{6938B4C3-914B-4E6D-B5EA-7154E903EE50}" srcOrd="2" destOrd="0" presId="urn:microsoft.com/office/officeart/2005/8/layout/StepDownProcess"/>
    <dgm:cxn modelId="{23E1B2C9-5782-400A-A2C3-4BB28D9FCC70}" type="presParOf" srcId="{71E63352-F4B6-4917-8B32-69893F0245E4}" destId="{EBB319ED-E34A-4B0F-B42D-EE02244AAEF2}" srcOrd="1" destOrd="0" presId="urn:microsoft.com/office/officeart/2005/8/layout/StepDownProcess"/>
    <dgm:cxn modelId="{34A7B36C-3B7C-4011-9AD6-B65380C62703}" type="presParOf" srcId="{71E63352-F4B6-4917-8B32-69893F0245E4}" destId="{0D6E4073-684B-4EB8-A4C8-D5D78DEEBCD7}" srcOrd="2" destOrd="0" presId="urn:microsoft.com/office/officeart/2005/8/layout/StepDownProcess"/>
    <dgm:cxn modelId="{819A6A34-CEB1-4341-B6AC-0ECED93AC50D}" type="presParOf" srcId="{0D6E4073-684B-4EB8-A4C8-D5D78DEEBCD7}" destId="{66897553-4704-4123-A81E-81AAEB7F9429}" srcOrd="0" destOrd="0" presId="urn:microsoft.com/office/officeart/2005/8/layout/StepDownProcess"/>
    <dgm:cxn modelId="{F0C5EE83-8A3C-46B7-BC65-533D9CEC1F36}" type="presParOf" srcId="{0D6E4073-684B-4EB8-A4C8-D5D78DEEBCD7}" destId="{010006ED-B7D8-4367-B48C-890968297791}" srcOrd="1" destOrd="0" presId="urn:microsoft.com/office/officeart/2005/8/layout/StepDownProcess"/>
    <dgm:cxn modelId="{366D710E-831A-40DF-BD1F-498157D14FBF}" type="presParOf" srcId="{0D6E4073-684B-4EB8-A4C8-D5D78DEEBCD7}" destId="{D40F2BBE-46B1-4FF2-9841-06828621D76D}" srcOrd="2" destOrd="0" presId="urn:microsoft.com/office/officeart/2005/8/layout/StepDownProcess"/>
    <dgm:cxn modelId="{CE48F1E1-114F-4339-A953-08E6B0E3E460}" type="presParOf" srcId="{71E63352-F4B6-4917-8B32-69893F0245E4}" destId="{5D7770D1-F391-4152-A2AD-08439A3A2B11}" srcOrd="3" destOrd="0" presId="urn:microsoft.com/office/officeart/2005/8/layout/StepDownProcess"/>
    <dgm:cxn modelId="{8A504E68-C187-4156-A11A-27E16E885F53}" type="presParOf" srcId="{71E63352-F4B6-4917-8B32-69893F0245E4}" destId="{C703BE1F-6BF3-421E-8F70-CEB4C49BF8A6}" srcOrd="4" destOrd="0" presId="urn:microsoft.com/office/officeart/2005/8/layout/StepDownProcess"/>
    <dgm:cxn modelId="{9975F07A-68E4-43AE-ADCC-1662C860FBDD}" type="presParOf" srcId="{C703BE1F-6BF3-421E-8F70-CEB4C49BF8A6}" destId="{56CF51AE-FF03-46D2-A9E4-009338EFBE05}" srcOrd="0" destOrd="0" presId="urn:microsoft.com/office/officeart/2005/8/layout/StepDownProcess"/>
    <dgm:cxn modelId="{7055B1CD-1B76-4B72-80AA-C4992C5EB1BE}" type="presParOf" srcId="{C703BE1F-6BF3-421E-8F70-CEB4C49BF8A6}" destId="{0D45702D-C890-4ABF-8251-A3F06B78D925}" srcOrd="1" destOrd="0" presId="urn:microsoft.com/office/officeart/2005/8/layout/StepDownProcess"/>
    <dgm:cxn modelId="{7310CC3E-376B-48DE-88FB-91844707A449}" type="presParOf" srcId="{C703BE1F-6BF3-421E-8F70-CEB4C49BF8A6}" destId="{25D1F69E-09C3-46CC-B107-A566EE639FE5}" srcOrd="2" destOrd="0" presId="urn:microsoft.com/office/officeart/2005/8/layout/StepDownProcess"/>
    <dgm:cxn modelId="{0DEC47F0-8061-4752-83A1-CF467FC36D6B}" type="presParOf" srcId="{71E63352-F4B6-4917-8B32-69893F0245E4}" destId="{31BEE75E-D426-4AE8-ADA1-CFA4D3A14F0A}" srcOrd="5" destOrd="0" presId="urn:microsoft.com/office/officeart/2005/8/layout/StepDownProcess"/>
    <dgm:cxn modelId="{FDA2F1A3-3639-4BCA-ABC4-BECD64DC0C4D}" type="presParOf" srcId="{71E63352-F4B6-4917-8B32-69893F0245E4}" destId="{3433A0EE-0F69-42D5-8319-61DEB9E27B24}" srcOrd="6" destOrd="0" presId="urn:microsoft.com/office/officeart/2005/8/layout/StepDownProcess"/>
    <dgm:cxn modelId="{2542BC21-C53A-4609-9998-07E136AF6147}" type="presParOf" srcId="{3433A0EE-0F69-42D5-8319-61DEB9E27B24}" destId="{F76B7DD8-4393-47E5-AA06-DD688C5DD58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F73B1-76F7-4644-A931-F9B5829330AC}">
      <dsp:nvSpPr>
        <dsp:cNvPr id="0" name=""/>
        <dsp:cNvSpPr/>
      </dsp:nvSpPr>
      <dsp:spPr>
        <a:xfrm>
          <a:off x="5533" y="117891"/>
          <a:ext cx="3928834" cy="3928834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38100" cap="flat" cmpd="sng" algn="ctr">
          <a:solidFill>
            <a:schemeClr val="tx2">
              <a:lumMod val="90000"/>
              <a:lumOff val="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6217" tIns="36830" rIns="216217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Inhale Dataset (including breath rate avg standard, activity level etc.)</a:t>
          </a:r>
          <a:endParaRPr lang="en-GB" sz="2900" kern="1200" dirty="0"/>
        </a:p>
      </dsp:txBody>
      <dsp:txXfrm>
        <a:off x="580897" y="693255"/>
        <a:ext cx="2778106" cy="2778106"/>
      </dsp:txXfrm>
    </dsp:sp>
    <dsp:sp modelId="{1A0EA86C-1B7C-4D88-BB9B-EBADDEEE4F54}">
      <dsp:nvSpPr>
        <dsp:cNvPr id="0" name=""/>
        <dsp:cNvSpPr/>
      </dsp:nvSpPr>
      <dsp:spPr>
        <a:xfrm>
          <a:off x="3148601" y="117891"/>
          <a:ext cx="3928834" cy="3928834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38100" cap="flat" cmpd="sng" algn="ctr">
          <a:solidFill>
            <a:schemeClr val="tx2">
              <a:lumMod val="90000"/>
              <a:lumOff val="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6217" tIns="36830" rIns="216217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OpenWeather</a:t>
          </a:r>
          <a:r>
            <a:rPr lang="en-US" sz="2900" kern="1200" dirty="0"/>
            <a:t> Dataset (including pollution measures like pm2.5)</a:t>
          </a:r>
          <a:endParaRPr lang="en-GB" sz="2900" kern="1200" dirty="0"/>
        </a:p>
      </dsp:txBody>
      <dsp:txXfrm>
        <a:off x="3723965" y="693255"/>
        <a:ext cx="2778106" cy="27781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Variational Autoencoder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</a:t>
          </a:r>
          <a:endParaRPr lang="en-GB" sz="1800" kern="1200" dirty="0"/>
        </a:p>
      </dsp:txBody>
      <dsp:txXfrm>
        <a:off x="48778" y="1465097"/>
        <a:ext cx="2096726" cy="1407309"/>
      </dsp:txXfrm>
    </dsp:sp>
    <dsp:sp modelId="{2EBAE5D2-CB7B-4099-89AC-80E6690D33AD}">
      <dsp:nvSpPr>
        <dsp:cNvPr id="0" name=""/>
        <dsp:cNvSpPr/>
      </dsp:nvSpPr>
      <dsp:spPr>
        <a:xfrm>
          <a:off x="240771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006240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Transformer  Encoder</a:t>
          </a:r>
          <a:endParaRPr lang="en-GB" sz="1800" kern="1200" dirty="0"/>
        </a:p>
      </dsp:txBody>
      <dsp:txXfrm>
        <a:off x="3106788" y="1465097"/>
        <a:ext cx="2096726" cy="1407309"/>
      </dsp:txXfrm>
    </dsp:sp>
    <dsp:sp modelId="{A63A1D73-C5C4-42D7-82AE-2FC597F30400}">
      <dsp:nvSpPr>
        <dsp:cNvPr id="0" name=""/>
        <dsp:cNvSpPr/>
      </dsp:nvSpPr>
      <dsp:spPr>
        <a:xfrm>
          <a:off x="546572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006240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Variational Latent Space (GAN)</a:t>
          </a:r>
          <a:endParaRPr lang="en-GB" sz="1800" kern="1200" dirty="0"/>
        </a:p>
      </dsp:txBody>
      <dsp:txXfrm>
        <a:off x="6164798" y="1465097"/>
        <a:ext cx="2096726" cy="1407309"/>
      </dsp:txXfrm>
    </dsp:sp>
    <dsp:sp modelId="{BF4BB8CC-BD71-44F5-ADFE-26604947F4B2}">
      <dsp:nvSpPr>
        <dsp:cNvPr id="0" name=""/>
        <dsp:cNvSpPr/>
      </dsp:nvSpPr>
      <dsp:spPr>
        <a:xfrm>
          <a:off x="8523736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006240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22807" y="1465097"/>
        <a:ext cx="2096726" cy="14073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</a:t>
          </a:r>
          <a:endParaRPr lang="en-GB" sz="1800" kern="1200" dirty="0"/>
        </a:p>
      </dsp:txBody>
      <dsp:txXfrm>
        <a:off x="48778" y="1465097"/>
        <a:ext cx="2096726" cy="1407309"/>
      </dsp:txXfrm>
    </dsp:sp>
    <dsp:sp modelId="{2EBAE5D2-CB7B-4099-89AC-80E6690D33AD}">
      <dsp:nvSpPr>
        <dsp:cNvPr id="0" name=""/>
        <dsp:cNvSpPr/>
      </dsp:nvSpPr>
      <dsp:spPr>
        <a:xfrm>
          <a:off x="240771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006240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Transformer  Encoder</a:t>
          </a:r>
          <a:endParaRPr lang="en-GB" sz="1800" kern="1200" dirty="0"/>
        </a:p>
      </dsp:txBody>
      <dsp:txXfrm>
        <a:off x="3106788" y="1465097"/>
        <a:ext cx="2096726" cy="1407309"/>
      </dsp:txXfrm>
    </dsp:sp>
    <dsp:sp modelId="{A63A1D73-C5C4-42D7-82AE-2FC597F30400}">
      <dsp:nvSpPr>
        <dsp:cNvPr id="0" name=""/>
        <dsp:cNvSpPr/>
      </dsp:nvSpPr>
      <dsp:spPr>
        <a:xfrm>
          <a:off x="546572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006240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Variational Latent Space (GAN)</a:t>
          </a:r>
          <a:endParaRPr lang="en-GB" sz="1800" kern="1200" dirty="0"/>
        </a:p>
      </dsp:txBody>
      <dsp:txXfrm>
        <a:off x="6164798" y="1465097"/>
        <a:ext cx="2096726" cy="1407309"/>
      </dsp:txXfrm>
    </dsp:sp>
    <dsp:sp modelId="{BF4BB8CC-BD71-44F5-ADFE-26604947F4B2}">
      <dsp:nvSpPr>
        <dsp:cNvPr id="0" name=""/>
        <dsp:cNvSpPr/>
      </dsp:nvSpPr>
      <dsp:spPr>
        <a:xfrm>
          <a:off x="8523736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006240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22807" y="1465097"/>
        <a:ext cx="2096726" cy="14073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547" y="665704"/>
          <a:ext cx="1055044" cy="870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Something to say</a:t>
          </a:r>
          <a:endParaRPr lang="en-GB" sz="1400" kern="1200" dirty="0"/>
        </a:p>
      </dsp:txBody>
      <dsp:txXfrm>
        <a:off x="20573" y="685730"/>
        <a:ext cx="1014992" cy="643669"/>
      </dsp:txXfrm>
    </dsp:sp>
    <dsp:sp modelId="{0F86D4EC-C164-4637-A719-8F72713D9C06}">
      <dsp:nvSpPr>
        <dsp:cNvPr id="0" name=""/>
        <dsp:cNvSpPr/>
      </dsp:nvSpPr>
      <dsp:spPr>
        <a:xfrm>
          <a:off x="599636" y="895159"/>
          <a:ext cx="1130718" cy="1130718"/>
        </a:xfrm>
        <a:prstGeom prst="leftCircularArrow">
          <a:avLst>
            <a:gd name="adj1" fmla="val 2866"/>
            <a:gd name="adj2" fmla="val 350357"/>
            <a:gd name="adj3" fmla="val 2125868"/>
            <a:gd name="adj4" fmla="val 9024489"/>
            <a:gd name="adj5" fmla="val 33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235001" y="1349426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encode state</a:t>
          </a:r>
          <a:endParaRPr lang="en-GB" sz="1200" kern="1200" dirty="0"/>
        </a:p>
      </dsp:txBody>
      <dsp:txXfrm>
        <a:off x="245924" y="1360349"/>
        <a:ext cx="915971" cy="351093"/>
      </dsp:txXfrm>
    </dsp:sp>
    <dsp:sp modelId="{35EB1BC9-A7A0-48C0-8BEB-00E862A0912C}">
      <dsp:nvSpPr>
        <dsp:cNvPr id="0" name=""/>
        <dsp:cNvSpPr/>
      </dsp:nvSpPr>
      <dsp:spPr>
        <a:xfrm>
          <a:off x="1327152" y="665704"/>
          <a:ext cx="1055044" cy="87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Log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</a:t>
          </a:r>
          <a:endParaRPr lang="en-GB" sz="1400" kern="1200" dirty="0"/>
        </a:p>
      </dsp:txBody>
      <dsp:txXfrm>
        <a:off x="1347178" y="872200"/>
        <a:ext cx="1014992" cy="643669"/>
      </dsp:txXfrm>
    </dsp:sp>
    <dsp:sp modelId="{3C04202B-3E2F-4952-BC9A-1AB489DC8D16}">
      <dsp:nvSpPr>
        <dsp:cNvPr id="0" name=""/>
        <dsp:cNvSpPr/>
      </dsp:nvSpPr>
      <dsp:spPr>
        <a:xfrm>
          <a:off x="1917449" y="141602"/>
          <a:ext cx="1265530" cy="1265530"/>
        </a:xfrm>
        <a:prstGeom prst="circularArrow">
          <a:avLst>
            <a:gd name="adj1" fmla="val 2561"/>
            <a:gd name="adj2" fmla="val 310814"/>
            <a:gd name="adj3" fmla="val 19513675"/>
            <a:gd name="adj4" fmla="val 12575511"/>
            <a:gd name="adj5" fmla="val 298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561606" y="479235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Latent Variable Space</a:t>
          </a:r>
          <a:endParaRPr lang="en-GB" sz="1200" kern="1200" dirty="0"/>
        </a:p>
      </dsp:txBody>
      <dsp:txXfrm>
        <a:off x="1572529" y="490158"/>
        <a:ext cx="915971" cy="351093"/>
      </dsp:txXfrm>
    </dsp:sp>
    <dsp:sp modelId="{C69F4C43-23B3-4673-A8F4-169DA47F9F3A}">
      <dsp:nvSpPr>
        <dsp:cNvPr id="0" name=""/>
        <dsp:cNvSpPr/>
      </dsp:nvSpPr>
      <dsp:spPr>
        <a:xfrm>
          <a:off x="2653757" y="665704"/>
          <a:ext cx="1055044" cy="87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Useful for </a:t>
          </a:r>
          <a:r>
            <a:rPr lang="en-US" sz="1400" kern="1200" dirty="0" err="1"/>
            <a:t>bla</a:t>
          </a:r>
          <a:r>
            <a:rPr lang="en-US" sz="1400" kern="1200" dirty="0"/>
            <a:t> </a:t>
          </a:r>
          <a:r>
            <a:rPr lang="en-US" sz="1400" kern="1200" dirty="0" err="1"/>
            <a:t>bla</a:t>
          </a:r>
          <a:endParaRPr lang="en-GB" sz="1400" kern="1200" dirty="0"/>
        </a:p>
      </dsp:txBody>
      <dsp:txXfrm>
        <a:off x="2673783" y="685730"/>
        <a:ext cx="1014992" cy="643669"/>
      </dsp:txXfrm>
    </dsp:sp>
    <dsp:sp modelId="{6DDD9AA9-467F-404C-9844-6331EBE4329A}">
      <dsp:nvSpPr>
        <dsp:cNvPr id="0" name=""/>
        <dsp:cNvSpPr/>
      </dsp:nvSpPr>
      <dsp:spPr>
        <a:xfrm>
          <a:off x="2888211" y="1349426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Z = </a:t>
          </a:r>
          <a:r>
            <a:rPr lang="el-GR" sz="1200" kern="1200" dirty="0">
              <a:solidFill>
                <a:schemeClr val="tx1"/>
              </a:solidFill>
            </a:rPr>
            <a:t>μ</a:t>
          </a:r>
          <a:r>
            <a:rPr lang="en-GB" sz="1200" kern="1200" dirty="0">
              <a:solidFill>
                <a:schemeClr val="tx1"/>
              </a:solidFill>
            </a:rPr>
            <a:t> </a:t>
          </a:r>
          <a:r>
            <a:rPr lang="en-US" sz="1200" kern="1200" dirty="0">
              <a:solidFill>
                <a:schemeClr val="tx1"/>
              </a:solidFill>
            </a:rPr>
            <a:t>+</a:t>
          </a:r>
          <a:r>
            <a:rPr lang="el-GR" sz="1200" kern="1200" dirty="0">
              <a:solidFill>
                <a:schemeClr val="tx1"/>
              </a:solidFill>
            </a:rPr>
            <a:t>ε×σ</a:t>
          </a:r>
          <a:r>
            <a:rPr lang="en-US" sz="1200" kern="1200" dirty="0">
              <a:solidFill>
                <a:schemeClr val="tx1"/>
              </a:solidFill>
            </a:rPr>
            <a:t> </a:t>
          </a:r>
          <a:endParaRPr lang="en-GB" sz="1200" kern="1200" dirty="0"/>
        </a:p>
      </dsp:txBody>
      <dsp:txXfrm>
        <a:off x="2899134" y="1360349"/>
        <a:ext cx="915971" cy="351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F73B1-76F7-4644-A931-F9B5829330AC}">
      <dsp:nvSpPr>
        <dsp:cNvPr id="0" name=""/>
        <dsp:cNvSpPr/>
      </dsp:nvSpPr>
      <dsp:spPr>
        <a:xfrm>
          <a:off x="3571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Physiological Responses tracker (Fitbit, Garmin, Apple health)</a:t>
          </a:r>
          <a:endParaRPr lang="en-GB" sz="2200" kern="1200" dirty="0"/>
        </a:p>
      </dsp:txBody>
      <dsp:txXfrm>
        <a:off x="460983" y="1605042"/>
        <a:ext cx="2208582" cy="2208582"/>
      </dsp:txXfrm>
    </dsp:sp>
    <dsp:sp modelId="{1A0EA86C-1B7C-4D88-BB9B-EBADDEEE4F54}">
      <dsp:nvSpPr>
        <dsp:cNvPr id="0" name=""/>
        <dsp:cNvSpPr/>
      </dsp:nvSpPr>
      <dsp:spPr>
        <a:xfrm>
          <a:off x="2502296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Pollution (Open Weather – up until 200 </a:t>
          </a:r>
          <a:r>
            <a:rPr lang="en-US" sz="2200" kern="1200" dirty="0" err="1"/>
            <a:t>metres</a:t>
          </a:r>
          <a:endParaRPr lang="en-GB" sz="2200" kern="1200" dirty="0"/>
        </a:p>
      </dsp:txBody>
      <dsp:txXfrm>
        <a:off x="2959708" y="1605042"/>
        <a:ext cx="2208582" cy="2208582"/>
      </dsp:txXfrm>
    </dsp:sp>
    <dsp:sp modelId="{4A7CC4B0-2F57-4468-A305-507629093B7D}">
      <dsp:nvSpPr>
        <dsp:cNvPr id="0" name=""/>
        <dsp:cNvSpPr/>
      </dsp:nvSpPr>
      <dsp:spPr>
        <a:xfrm>
          <a:off x="5001021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Personal Exposure to pollution (Inhale </a:t>
          </a:r>
          <a:r>
            <a:rPr lang="en-US" sz="2200" kern="1200" dirty="0">
              <a:sym typeface="Wingdings" panose="05000000000000000000" pitchFamily="2" charset="2"/>
            </a:rPr>
            <a:t> Patches etc has to be personal)</a:t>
          </a:r>
          <a:endParaRPr lang="en-GB" sz="2200" kern="1200" dirty="0"/>
        </a:p>
      </dsp:txBody>
      <dsp:txXfrm>
        <a:off x="5458433" y="1605042"/>
        <a:ext cx="2208582" cy="2208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EA86C-1B7C-4D88-BB9B-EBADDEEE4F54}">
      <dsp:nvSpPr>
        <dsp:cNvPr id="0" name=""/>
        <dsp:cNvSpPr/>
      </dsp:nvSpPr>
      <dsp:spPr>
        <a:xfrm>
          <a:off x="793333" y="240"/>
          <a:ext cx="2979240" cy="2979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38100"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958" tIns="26670" rIns="163958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(Open Weather) – granularity up to 200m</a:t>
          </a:r>
          <a:endParaRPr lang="en-GB" sz="2100" kern="1200" dirty="0"/>
        </a:p>
      </dsp:txBody>
      <dsp:txXfrm>
        <a:off x="1229633" y="436540"/>
        <a:ext cx="2106640" cy="2106640"/>
      </dsp:txXfrm>
    </dsp:sp>
    <dsp:sp modelId="{4A7CC4B0-2F57-4468-A305-507629093B7D}">
      <dsp:nvSpPr>
        <dsp:cNvPr id="0" name=""/>
        <dsp:cNvSpPr/>
      </dsp:nvSpPr>
      <dsp:spPr>
        <a:xfrm>
          <a:off x="3176725" y="240"/>
          <a:ext cx="2979240" cy="2979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38100"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958" tIns="26670" rIns="163958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Personal Exposure to pollution (Inhale </a:t>
          </a:r>
          <a:r>
            <a:rPr lang="en-US" sz="2100" kern="1200" dirty="0">
              <a:sym typeface="Wingdings" panose="05000000000000000000" pitchFamily="2" charset="2"/>
            </a:rPr>
            <a:t> Patches etc has to be personal)</a:t>
          </a:r>
          <a:endParaRPr lang="en-GB" sz="2100" kern="1200" dirty="0"/>
        </a:p>
      </dsp:txBody>
      <dsp:txXfrm>
        <a:off x="3613025" y="436540"/>
        <a:ext cx="2106640" cy="2106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 and individual health class)</a:t>
          </a:r>
          <a:endParaRPr lang="en-GB" sz="1800" kern="1200" dirty="0"/>
        </a:p>
      </dsp:txBody>
      <dsp:txXfrm>
        <a:off x="64972" y="2099813"/>
        <a:ext cx="2064338" cy="1927820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Encoder  (including positional encoding, stacked encoder blocks) </a:t>
          </a:r>
          <a:endParaRPr lang="en-GB" sz="1800" kern="1200" dirty="0"/>
        </a:p>
      </dsp:txBody>
      <dsp:txXfrm>
        <a:off x="3122982" y="2099813"/>
        <a:ext cx="2064338" cy="1927820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Latent Space with Transformer encoder-decoder</a:t>
          </a:r>
          <a:endParaRPr lang="en-GB" sz="1800" kern="1200" dirty="0"/>
        </a:p>
      </dsp:txBody>
      <dsp:txXfrm>
        <a:off x="6180992" y="2099813"/>
        <a:ext cx="2064338" cy="1927820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(including positional encoding, decoder blocks)</a:t>
          </a:r>
          <a:endParaRPr lang="en-GB" sz="1800" kern="1200" dirty="0"/>
        </a:p>
      </dsp:txBody>
      <dsp:txXfrm>
        <a:off x="9239001" y="2099813"/>
        <a:ext cx="2064338" cy="1927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 and individual health class)</a:t>
          </a:r>
          <a:endParaRPr lang="en-GB" sz="1800" kern="1200" dirty="0"/>
        </a:p>
      </dsp:txBody>
      <dsp:txXfrm>
        <a:off x="64972" y="2099813"/>
        <a:ext cx="2064338" cy="1927820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Encoder  (including positional encoding, stacked encoder blocks) </a:t>
          </a:r>
          <a:endParaRPr lang="en-GB" sz="1800" kern="1200" dirty="0"/>
        </a:p>
      </dsp:txBody>
      <dsp:txXfrm>
        <a:off x="3122982" y="2099813"/>
        <a:ext cx="2064338" cy="1927820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Latent Space with Transformer encoder-decoder – This has to be VAE</a:t>
          </a:r>
          <a:endParaRPr lang="en-GB" sz="1800" kern="1200" dirty="0"/>
        </a:p>
      </dsp:txBody>
      <dsp:txXfrm>
        <a:off x="6180992" y="2099813"/>
        <a:ext cx="2064338" cy="1927820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39001" y="2099813"/>
        <a:ext cx="2064338" cy="1927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FAEC8-99E8-429C-8883-38FFDD8A3529}">
      <dsp:nvSpPr>
        <dsp:cNvPr id="0" name=""/>
        <dsp:cNvSpPr/>
      </dsp:nvSpPr>
      <dsp:spPr>
        <a:xfrm rot="5400000">
          <a:off x="1997266" y="1350337"/>
          <a:ext cx="1194257" cy="1359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B57E-3D29-4E27-A895-B65633AB69FE}">
      <dsp:nvSpPr>
        <dsp:cNvPr id="0" name=""/>
        <dsp:cNvSpPr/>
      </dsp:nvSpPr>
      <dsp:spPr>
        <a:xfrm>
          <a:off x="1680860" y="26479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Exploratory Data Analysis and literature Review</a:t>
          </a:r>
          <a:endParaRPr lang="en-GB" sz="1900" kern="1200" dirty="0"/>
        </a:p>
      </dsp:txBody>
      <dsp:txXfrm>
        <a:off x="1749568" y="95187"/>
        <a:ext cx="1873010" cy="1269817"/>
      </dsp:txXfrm>
    </dsp:sp>
    <dsp:sp modelId="{6938B4C3-914B-4E6D-B5EA-7154E903EE50}">
      <dsp:nvSpPr>
        <dsp:cNvPr id="0" name=""/>
        <dsp:cNvSpPr/>
      </dsp:nvSpPr>
      <dsp:spPr>
        <a:xfrm>
          <a:off x="3691286" y="160691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June</a:t>
          </a:r>
          <a:endParaRPr lang="en-GB" sz="1500" kern="1200" dirty="0"/>
        </a:p>
      </dsp:txBody>
      <dsp:txXfrm>
        <a:off x="3691286" y="160691"/>
        <a:ext cx="1462192" cy="1137387"/>
      </dsp:txXfrm>
    </dsp:sp>
    <dsp:sp modelId="{66897553-4704-4123-A81E-81AAEB7F9429}">
      <dsp:nvSpPr>
        <dsp:cNvPr id="0" name=""/>
        <dsp:cNvSpPr/>
      </dsp:nvSpPr>
      <dsp:spPr>
        <a:xfrm rot="5400000">
          <a:off x="3664123" y="2931125"/>
          <a:ext cx="1194257" cy="1359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006ED-B7D8-4367-B48C-890968297791}">
      <dsp:nvSpPr>
        <dsp:cNvPr id="0" name=""/>
        <dsp:cNvSpPr/>
      </dsp:nvSpPr>
      <dsp:spPr>
        <a:xfrm>
          <a:off x="3347717" y="1607266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 and Model training </a:t>
          </a:r>
          <a:endParaRPr lang="en-GB" sz="1900" kern="1200" dirty="0"/>
        </a:p>
      </dsp:txBody>
      <dsp:txXfrm>
        <a:off x="3416425" y="1675974"/>
        <a:ext cx="1873010" cy="1269817"/>
      </dsp:txXfrm>
    </dsp:sp>
    <dsp:sp modelId="{D40F2BBE-46B1-4FF2-9841-06828621D76D}">
      <dsp:nvSpPr>
        <dsp:cNvPr id="0" name=""/>
        <dsp:cNvSpPr/>
      </dsp:nvSpPr>
      <dsp:spPr>
        <a:xfrm>
          <a:off x="5358143" y="1741478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July</a:t>
          </a:r>
          <a:endParaRPr lang="en-GB" sz="1500" kern="1200" dirty="0"/>
        </a:p>
      </dsp:txBody>
      <dsp:txXfrm>
        <a:off x="5358143" y="1741478"/>
        <a:ext cx="1462192" cy="1137387"/>
      </dsp:txXfrm>
    </dsp:sp>
    <dsp:sp modelId="{0D45702D-C890-4ABF-8251-A3F06B78D925}">
      <dsp:nvSpPr>
        <dsp:cNvPr id="0" name=""/>
        <dsp:cNvSpPr/>
      </dsp:nvSpPr>
      <dsp:spPr>
        <a:xfrm>
          <a:off x="5014574" y="3188054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Models' evaluation and Report writing</a:t>
          </a:r>
          <a:endParaRPr lang="en-GB" sz="1900" kern="1200" dirty="0"/>
        </a:p>
      </dsp:txBody>
      <dsp:txXfrm>
        <a:off x="5083282" y="3256762"/>
        <a:ext cx="1873010" cy="1269817"/>
      </dsp:txXfrm>
    </dsp:sp>
    <dsp:sp modelId="{A943AC20-9218-4A04-824F-B00C9F899F5B}">
      <dsp:nvSpPr>
        <dsp:cNvPr id="0" name=""/>
        <dsp:cNvSpPr/>
      </dsp:nvSpPr>
      <dsp:spPr>
        <a:xfrm>
          <a:off x="7025001" y="3322265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August</a:t>
          </a:r>
          <a:endParaRPr lang="en-GB" sz="1600" kern="1200" dirty="0"/>
        </a:p>
      </dsp:txBody>
      <dsp:txXfrm>
        <a:off x="7025001" y="3322265"/>
        <a:ext cx="1462192" cy="11373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FAEC8-99E8-429C-8883-38FFDD8A3529}">
      <dsp:nvSpPr>
        <dsp:cNvPr id="0" name=""/>
        <dsp:cNvSpPr/>
      </dsp:nvSpPr>
      <dsp:spPr>
        <a:xfrm rot="5400000">
          <a:off x="2714986" y="1010185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B57E-3D29-4E27-A895-B65633AB69FE}">
      <dsp:nvSpPr>
        <dsp:cNvPr id="0" name=""/>
        <dsp:cNvSpPr/>
      </dsp:nvSpPr>
      <dsp:spPr>
        <a:xfrm>
          <a:off x="2479942" y="26748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Transformer VAE on processed dataset</a:t>
          </a:r>
          <a:endParaRPr lang="en-GB" sz="1400" kern="1200" dirty="0"/>
        </a:p>
      </dsp:txBody>
      <dsp:txXfrm>
        <a:off x="2530982" y="77788"/>
        <a:ext cx="1391379" cy="943293"/>
      </dsp:txXfrm>
    </dsp:sp>
    <dsp:sp modelId="{6938B4C3-914B-4E6D-B5EA-7154E903EE50}">
      <dsp:nvSpPr>
        <dsp:cNvPr id="0" name=""/>
        <dsp:cNvSpPr/>
      </dsp:nvSpPr>
      <dsp:spPr>
        <a:xfrm>
          <a:off x="3973401" y="126448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97553-4704-4123-A81E-81AAEB7F9429}">
      <dsp:nvSpPr>
        <dsp:cNvPr id="0" name=""/>
        <dsp:cNvSpPr/>
      </dsp:nvSpPr>
      <dsp:spPr>
        <a:xfrm rot="5400000">
          <a:off x="3953223" y="2184484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006ED-B7D8-4367-B48C-890968297791}">
      <dsp:nvSpPr>
        <dsp:cNvPr id="0" name=""/>
        <dsp:cNvSpPr/>
      </dsp:nvSpPr>
      <dsp:spPr>
        <a:xfrm>
          <a:off x="3718178" y="1201047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Push</a:t>
          </a:r>
          <a:r>
            <a:rPr lang="en-US" sz="1400" kern="1200" baseline="0" dirty="0"/>
            <a:t> Latent Space</a:t>
          </a:r>
          <a:endParaRPr lang="en-GB" sz="1400" kern="1200" dirty="0"/>
        </a:p>
      </dsp:txBody>
      <dsp:txXfrm>
        <a:off x="3769218" y="1252087"/>
        <a:ext cx="1391379" cy="943293"/>
      </dsp:txXfrm>
    </dsp:sp>
    <dsp:sp modelId="{D40F2BBE-46B1-4FF2-9841-06828621D76D}">
      <dsp:nvSpPr>
        <dsp:cNvPr id="0" name=""/>
        <dsp:cNvSpPr/>
      </dsp:nvSpPr>
      <dsp:spPr>
        <a:xfrm>
          <a:off x="5211638" y="1300747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51AE-FF03-46D2-A9E4-009338EFBE05}">
      <dsp:nvSpPr>
        <dsp:cNvPr id="0" name=""/>
        <dsp:cNvSpPr/>
      </dsp:nvSpPr>
      <dsp:spPr>
        <a:xfrm rot="5400000">
          <a:off x="5191459" y="3358783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5702D-C890-4ABF-8251-A3F06B78D925}">
      <dsp:nvSpPr>
        <dsp:cNvPr id="0" name=""/>
        <dsp:cNvSpPr/>
      </dsp:nvSpPr>
      <dsp:spPr>
        <a:xfrm>
          <a:off x="4956415" y="2375346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Freeze</a:t>
          </a:r>
          <a:r>
            <a:rPr lang="en-US" sz="1400" kern="1200" baseline="0" dirty="0"/>
            <a:t> Last layers</a:t>
          </a:r>
          <a:endParaRPr lang="en-GB" sz="1400" kern="1200" dirty="0"/>
        </a:p>
      </dsp:txBody>
      <dsp:txXfrm>
        <a:off x="5007455" y="2426386"/>
        <a:ext cx="1391379" cy="943293"/>
      </dsp:txXfrm>
    </dsp:sp>
    <dsp:sp modelId="{25D1F69E-09C3-46CC-B107-A566EE639FE5}">
      <dsp:nvSpPr>
        <dsp:cNvPr id="0" name=""/>
        <dsp:cNvSpPr/>
      </dsp:nvSpPr>
      <dsp:spPr>
        <a:xfrm>
          <a:off x="6449875" y="2475046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B7DD8-4393-47E5-AA06-DD688C5DD58B}">
      <dsp:nvSpPr>
        <dsp:cNvPr id="0" name=""/>
        <dsp:cNvSpPr/>
      </dsp:nvSpPr>
      <dsp:spPr>
        <a:xfrm>
          <a:off x="6194652" y="3549645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Fine tune to </a:t>
          </a:r>
          <a:r>
            <a:rPr lang="en-US" sz="1400" kern="1200" dirty="0" err="1"/>
            <a:t>fitbit</a:t>
          </a:r>
          <a:r>
            <a:rPr lang="en-US" sz="1400" kern="1200" dirty="0"/>
            <a:t> data</a:t>
          </a:r>
          <a:endParaRPr lang="en-GB" sz="1400" kern="1200" dirty="0"/>
        </a:p>
      </dsp:txBody>
      <dsp:txXfrm>
        <a:off x="6245692" y="3600685"/>
        <a:ext cx="1391379" cy="9432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7FCCD-A847-4FD8-A1AA-CC762C541C8C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E6D3-0CCF-456E-9346-93808991D1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08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5E64-5562-2723-C1C3-A019A407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1D7BF-2CF2-F594-3829-E3DBB4CC3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3FCF5-AA84-D30E-D6B3-DEDC73C6F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Tidal volume (TV) is </a:t>
            </a:r>
            <a:r>
              <a:rPr lang="en-US" dirty="0"/>
              <a:t>the amount of air that moves in and out of the lungs with each normal, relaxed breath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Physiological response is mostly useful because </a:t>
            </a:r>
            <a:r>
              <a:rPr lang="en-US" dirty="0">
                <a:sym typeface="Wingdings" panose="05000000000000000000" pitchFamily="2" charset="2"/>
              </a:rPr>
              <a:t> As an example, consider two individuals who are both in the same place at the same time, but one is driving while the others jogging. Every individual belonging to a different group reacts differently to the same level of pollution.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Open weather  Basically tells you air quality and pollution level (up to 200 </a:t>
            </a:r>
            <a:r>
              <a:rPr lang="en-US" dirty="0" err="1">
                <a:sym typeface="Wingdings" panose="05000000000000000000" pitchFamily="2" charset="2"/>
              </a:rPr>
              <a:t>metres</a:t>
            </a:r>
            <a:r>
              <a:rPr lang="en-US" dirty="0">
                <a:sym typeface="Wingdings" panose="05000000000000000000" pitchFamily="2" charset="2"/>
              </a:rPr>
              <a:t> precise). Could I measure it as a distance from a station? It has to be up to a meter or what’s the calculation behind it?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BC7EA-897A-D97C-273C-DE6BFC60F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24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6889A-DB29-0717-ECC0-F6477467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54AE8-0E8D-C65C-3BA9-4B27D223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94656-98E5-C602-75F1-98A389785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CBE50-4FA3-A5EB-A44A-E5D429FF7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4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F928-83CA-34D6-BCFA-8284BFB1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B3C7F-4008-E9E9-9E88-2B654A68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DE1B2-D271-9F28-5075-459F2394C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78ECD-6C55-0B2B-2D46-8ED1018C7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02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2779A-0E1C-E631-2FA0-35491031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9A4AF-1472-D9B6-CB8F-448B63623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1C679-4D4A-639A-0F2C-FA5EC8315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was </a:t>
            </a:r>
            <a:r>
              <a:rPr lang="en-US" dirty="0" err="1"/>
              <a:t>normalised</a:t>
            </a:r>
            <a:r>
              <a:rPr lang="en-US" dirty="0"/>
              <a:t> and successfully filtered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C10FF-55E6-8FAA-B05D-AE339F854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7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each dataset is unique. Any dataset alone doesn’t really add any value!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Physiological response is mostly useful because </a:t>
            </a:r>
            <a:r>
              <a:rPr lang="en-US" dirty="0">
                <a:sym typeface="Wingdings" panose="05000000000000000000" pitchFamily="2" charset="2"/>
              </a:rPr>
              <a:t> As an example, consider two individuals who are both in the same place at the same time, but one is driving while the others jogging. Every individual belonging to a different group reacts differently to the same level of pollution.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Open weather  Basically tells you air quality and pollution level (up to 200 </a:t>
            </a:r>
            <a:r>
              <a:rPr lang="en-US" dirty="0" err="1">
                <a:sym typeface="Wingdings" panose="05000000000000000000" pitchFamily="2" charset="2"/>
              </a:rPr>
              <a:t>metres</a:t>
            </a:r>
            <a:r>
              <a:rPr lang="en-US" dirty="0">
                <a:sym typeface="Wingdings" panose="05000000000000000000" pitchFamily="2" charset="2"/>
              </a:rPr>
              <a:t> precise). Could I measure it as a distance from a station? It has to be up to a meter or what’s the calculation behind it?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679E-F7F1-0864-B385-A16C1614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CE3DF-D332-4CED-137A-4DFDC351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224D-F0DC-F2A3-6603-8693E5664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each dataset is unique. Any dataset alone doesn’t really add any value!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Physiological response is mostly useful because </a:t>
            </a:r>
            <a:r>
              <a:rPr lang="en-US" dirty="0">
                <a:sym typeface="Wingdings" panose="05000000000000000000" pitchFamily="2" charset="2"/>
              </a:rPr>
              <a:t> As an example, consider two individuals who are both in the same place at the same time, but one is driving while the others jogging. Every individual belonging to a different group reacts differently to the same level of pollution.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Open weather  Basically tells you air quality and pollution level (up to 200 </a:t>
            </a:r>
            <a:r>
              <a:rPr lang="en-US" dirty="0" err="1">
                <a:sym typeface="Wingdings" panose="05000000000000000000" pitchFamily="2" charset="2"/>
              </a:rPr>
              <a:t>metres</a:t>
            </a:r>
            <a:r>
              <a:rPr lang="en-US" dirty="0">
                <a:sym typeface="Wingdings" panose="05000000000000000000" pitchFamily="2" charset="2"/>
              </a:rPr>
              <a:t> precise). Could I measure it as a distance from a station? It has to be up to a meter or what’s the calculation behind it?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26EB0-679E-E862-494E-FE29B6F8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38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3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56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4F3E-006C-2A51-228F-D7D86665A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C0302-5681-BD81-D184-061936D4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B22E3-5A49-D648-9CEA-1DA35E37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B84F5-F9BC-0995-0C6B-A5C295FF2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34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2FEE1-BB0D-B325-745A-373A6A45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32C08-700C-F8AC-CF4B-64AB2B27B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3DF08-02C6-3A20-23D5-ABC63F8AD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D949-CF91-AF53-BE89-476775752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8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BREATH‑Net: a novel deep learning framework for NO2prediction using bi‑directional encoder with transformer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5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7F0F-1075-7855-38BB-5662298D1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AB76-AACC-7950-6DF0-C3D0B7498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6111-89AC-EBBC-8958-3F32932F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F0506-0D30-CD34-3677-562CD880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B8D0B-BA2D-048E-4E5A-0A237509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6B05-D36E-769F-A532-93621C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37DE8-CDA8-7944-4402-C6F43F99D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587C-B146-B0C1-99A2-0D330BD4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17E5-F511-AD66-0590-6777752C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78A9-5462-E942-AF8C-06E96CE8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2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FA76E-99B2-4805-8203-11D914917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A20A5-23BA-4F91-20C6-2E4ABAE25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E4A3-A468-E8F1-D7B0-4927BFAD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955D-0EDF-ACC9-90C1-B4573111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A2223-89AA-5326-33DD-EBAB0FA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2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E1E1-DBE1-ED22-98F2-AFAA1450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E495-67BD-32A2-C5E8-857352EBB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6541-23A2-FBAF-2850-4C19D08F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CB51-C4D5-9D10-15DC-2E862E09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5C3D-B41D-4355-42B7-C271AB88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9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ED2A-FD3F-C245-8A97-138ED872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D3B0B-81BE-A80D-09B4-0307AEB17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D25FA-8503-700B-3088-F472842E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97D6-0402-F200-56FF-A19A17D3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5C1DB-02B8-34C3-E1FE-6A2A073F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60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AFC5-440C-B1B3-23BE-6A69155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8AD1-DF0E-A165-D99E-297AE7B4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8F0B-C717-8EFC-520E-E0AFC00FD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0BB78-F768-FCC7-5790-D5A775FD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48342-32B5-D54F-8D24-7739FD94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4D126-EE6D-2C04-6961-3B38CFFF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8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9AC7-19AE-FA19-B169-23763C4D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3569-5866-E2E6-4567-70B4E158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5E37D-32C0-2AD1-D8B7-331A420F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3FD3F-0CA2-4725-928F-0355E64A1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1B50E-F115-FC0D-09CE-BB8187DF2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B1C84-5BAE-03C9-23E1-02D74BA6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CB290-D229-0EE5-B652-7BF683A9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B9B26-4623-12FF-1575-25523ACA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67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3E81-2948-0034-473E-D2512146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6BD13-464D-FE4F-4E99-D91BBB90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62DF0-C535-E448-8293-27AA2B88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4167C-8BAC-2E91-A0A3-DBE2F3E2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76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F1D23-7C7C-DE3A-310C-44CC577B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A7DF8-649D-E481-35D2-100F03B7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C9DA-19F2-77BE-D9A4-28B5360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4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412F-4AC1-E0BC-F1C2-D913DE36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0339-5C39-8A70-FFEE-5FFBEB76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37E9F-4466-6E9C-702C-B645B12EF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EA2E-ED9D-73E7-A61A-76BDC066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A0243-D49B-82E5-298F-D8E2B270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FEDCD-A827-0161-B173-44BCC438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70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7582-B13A-2CDE-DFA2-B8777888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5F300-352E-29B9-8F99-C289F9720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F784-967E-A83C-E004-0526AC2EB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475B3-2AD2-58F9-7230-1F573E1B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3A816-EE05-336E-8A0D-9D2DB8A3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9F884-9888-33CA-CEF1-4008F95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5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8E2B9-AF8C-7CF9-99A4-4A75700D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89232-4793-C5B7-1C9F-B370AA16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B7ED9-8A02-F60F-74F1-D8AF18968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3206C0-8B49-40A4-A77F-AB13951BD5EE}" type="datetimeFigureOut">
              <a:rPr lang="en-GB" smtClean="0"/>
              <a:t>02/09/2025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D286B-A35A-10BD-8F06-439DE0DA3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C964-D600-6143-3D99-E45A68C58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73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perial.ac.uk/earth-science/research/research-projects/inhale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A69-440D-375A-8E15-A784F298F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Viva Presentation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D8EAC-D151-FCFB-0A89-4E564733E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Predicting Individual Physiological Responses </a:t>
            </a:r>
            <a:r>
              <a:rPr lang="en-US" dirty="0" err="1"/>
              <a:t>toPollutionUsing</a:t>
            </a:r>
            <a:r>
              <a:rPr lang="en-US" dirty="0"/>
              <a:t> Transformer–Based Time-Series Models</a:t>
            </a:r>
          </a:p>
          <a:p>
            <a:endParaRPr lang="en-US" dirty="0"/>
          </a:p>
          <a:p>
            <a:r>
              <a:rPr lang="en-US" dirty="0"/>
              <a:t>05.09.2025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756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E0876-A827-9C21-9800-76C2191B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056"/>
            <a:ext cx="8697436" cy="43158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CABA3D-CDA0-7942-2B61-E677453E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Perturbation multiplied by 1, 2, 4, 6 times of pollution measures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61E26-C61D-F6BC-0D2A-D0DA293B986E}"/>
              </a:ext>
            </a:extLst>
          </p:cNvPr>
          <p:cNvSpPr txBox="1"/>
          <p:nvPr/>
        </p:nvSpPr>
        <p:spPr>
          <a:xfrm>
            <a:off x="8915400" y="1508056"/>
            <a:ext cx="320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Greater levels of pollution suggest higher volatility within breathing rate, meaning more unstable breathing.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Clusters 0, 2, 4 and 6 seem to show the strongest reactivity, with breath rate rising by up to 10%.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Clusters 1 and 5   display only mild changes in average breath rate but reflect more erratic standard deviations, indicating spikier breathing patterns.</a:t>
            </a:r>
          </a:p>
        </p:txBody>
      </p:sp>
    </p:spTree>
    <p:extLst>
      <p:ext uri="{BB962C8B-B14F-4D97-AF65-F5344CB8AC3E}">
        <p14:creationId xmlns:p14="http://schemas.microsoft.com/office/powerpoint/2010/main" val="354706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5FECB-CF54-BC86-B8F9-64DEF26E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615139" cy="2497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35454A-1385-9C2B-C611-9FBE0FE7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Fine tuned model can predict next hours for unseen data</a:t>
            </a:r>
            <a:endParaRPr lang="en-GB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4ED25-87CF-8F7D-0790-769740BA990E}"/>
              </a:ext>
            </a:extLst>
          </p:cNvPr>
          <p:cNvSpPr txBox="1"/>
          <p:nvPr/>
        </p:nvSpPr>
        <p:spPr>
          <a:xfrm>
            <a:off x="7961489" y="1951672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Model successfully predicted next hour breath rate average so it learns from population and apply to unseen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BFE54-0A91-F4F7-CA43-106AB44136B9}"/>
              </a:ext>
            </a:extLst>
          </p:cNvPr>
          <p:cNvSpPr txBox="1"/>
          <p:nvPr/>
        </p:nvSpPr>
        <p:spPr>
          <a:xfrm>
            <a:off x="864004" y="4428648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Fine-tuned model is also able to predict next few hours of pollution level, so it understands the relationship between the </a:t>
            </a:r>
            <a:r>
              <a:rPr lang="en-US" dirty="0" err="1"/>
              <a:t>twp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ED5794-6E99-9470-E93E-082F0D37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7" y="4188505"/>
            <a:ext cx="7616917" cy="24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2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62DDB-B969-FA0C-4CB6-BFF4D6A2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D477E9-AED3-94BD-9066-3C559909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Alert system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8C601-0D86-41BD-A775-5D92A975EDD2}"/>
              </a:ext>
            </a:extLst>
          </p:cNvPr>
          <p:cNvSpPr txBox="1"/>
          <p:nvPr/>
        </p:nvSpPr>
        <p:spPr>
          <a:xfrm>
            <a:off x="265289" y="4826950"/>
            <a:ext cx="3200400" cy="147732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 personalised baseline of expected physiology for individuals and deviations from it at every new timestep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58848C-A9A0-E1A5-EDCD-C3BD5A44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30" y="1045029"/>
            <a:ext cx="9998940" cy="352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911A5-02AE-3D0D-7792-87AE2313AFBC}"/>
              </a:ext>
            </a:extLst>
          </p:cNvPr>
          <p:cNvSpPr txBox="1"/>
          <p:nvPr/>
        </p:nvSpPr>
        <p:spPr>
          <a:xfrm>
            <a:off x="4335917" y="4826950"/>
            <a:ext cx="3339192" cy="1477328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Pollution exposure and physiological deviation are assessed against individualised thresholds.  High risk  is greater than  75%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10B81-A2ED-B3D0-4BFA-87211B2BAD4A}"/>
              </a:ext>
            </a:extLst>
          </p:cNvPr>
          <p:cNvSpPr txBox="1"/>
          <p:nvPr/>
        </p:nvSpPr>
        <p:spPr>
          <a:xfrm>
            <a:off x="8545336" y="4826950"/>
            <a:ext cx="3339192" cy="147732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 alert is triggered only when both thresholds are exceeded, so that we can infer that pollution and physiological are driven by one another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15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1B0B-2A7A-B117-1435-10044573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B14B-289A-55B1-B44E-7D1FC06D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2C4E6-287F-67C5-77A1-FC38C27C369D}"/>
              </a:ext>
            </a:extLst>
          </p:cNvPr>
          <p:cNvSpPr txBox="1"/>
          <p:nvPr/>
        </p:nvSpPr>
        <p:spPr>
          <a:xfrm>
            <a:off x="947058" y="1872343"/>
            <a:ext cx="990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A Transformer VAE-GAN was trained on cleaned data to forecast future physiological and pollution measures, showing strong accuracy for both population trends and unseen individuals.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Clustering of latent spaces revealed groups with different sensitivities to pollution, with some clusters showing strong physiological reactions under high exposure.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 A threshold-based alert system was developed to warn individuals of likely adverse reactions, supporting </a:t>
            </a:r>
            <a:r>
              <a:rPr lang="en-US" sz="2800" dirty="0" err="1"/>
              <a:t>behaviour</a:t>
            </a:r>
            <a:r>
              <a:rPr lang="en-US" sz="2800" dirty="0"/>
              <a:t> changes to reduce exposure.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7393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50C97-1780-B42D-BCED-70AAB9D0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9E728-207E-4886-468F-AEC98D5A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6"/>
          <a:stretch>
            <a:fillRect/>
          </a:stretch>
        </p:blipFill>
        <p:spPr>
          <a:xfrm>
            <a:off x="0" y="1409699"/>
            <a:ext cx="12192000" cy="428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934CDC-77CD-CDDF-CC0E-386ED1762064}"/>
              </a:ext>
            </a:extLst>
          </p:cNvPr>
          <p:cNvSpPr txBox="1"/>
          <p:nvPr/>
        </p:nvSpPr>
        <p:spPr>
          <a:xfrm>
            <a:off x="2896675" y="982297"/>
            <a:ext cx="639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Series encoder decoder transformer Sine Forecasting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6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3F1C-0743-6520-FBD9-F3EA4DB7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9870DC-868F-7B8D-1E12-3E84E1990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3134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6AB143C-DDED-6228-5A17-9A4C4B57539D}"/>
              </a:ext>
            </a:extLst>
          </p:cNvPr>
          <p:cNvSpPr/>
          <p:nvPr/>
        </p:nvSpPr>
        <p:spPr>
          <a:xfrm rot="16200000">
            <a:off x="4334669" y="4344828"/>
            <a:ext cx="993857" cy="415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4B37B-023A-E7ED-47A1-816EC64FAE7B}"/>
              </a:ext>
            </a:extLst>
          </p:cNvPr>
          <p:cNvSpPr txBox="1"/>
          <p:nvPr/>
        </p:nvSpPr>
        <p:spPr>
          <a:xfrm>
            <a:off x="3622169" y="5448829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“GPS Tracker”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70803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F8BF2-6C61-674E-BC6F-BF3C89E2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6"/>
          <a:stretch>
            <a:fillRect/>
          </a:stretch>
        </p:blipFill>
        <p:spPr>
          <a:xfrm>
            <a:off x="0" y="1409699"/>
            <a:ext cx="12192000" cy="428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24D7A-D370-8F1C-5E7E-D06999D7BD82}"/>
              </a:ext>
            </a:extLst>
          </p:cNvPr>
          <p:cNvSpPr txBox="1"/>
          <p:nvPr/>
        </p:nvSpPr>
        <p:spPr>
          <a:xfrm>
            <a:off x="2896675" y="982297"/>
            <a:ext cx="639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Series encoder decoder transformer Sine Forecasting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7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803DA-F5F3-B96F-F1D7-989EB205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704"/>
            <a:ext cx="121920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D58-5B0F-B2EB-5797-49C4570D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BCB45C51-D820-A690-C9A9-98EA733F81E3}"/>
              </a:ext>
            </a:extLst>
          </p:cNvPr>
          <p:cNvSpPr/>
          <p:nvPr/>
        </p:nvSpPr>
        <p:spPr>
          <a:xfrm rot="16200000">
            <a:off x="-1013814" y="2911407"/>
            <a:ext cx="993857" cy="415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AA57B-393D-7706-F5D9-A1418364280A}"/>
              </a:ext>
            </a:extLst>
          </p:cNvPr>
          <p:cNvGrpSpPr/>
          <p:nvPr/>
        </p:nvGrpSpPr>
        <p:grpSpPr>
          <a:xfrm>
            <a:off x="1406330" y="504400"/>
            <a:ext cx="8629649" cy="5289215"/>
            <a:chOff x="1406330" y="504400"/>
            <a:chExt cx="8629649" cy="5289215"/>
          </a:xfrm>
        </p:grpSpPr>
        <p:pic>
          <p:nvPicPr>
            <p:cNvPr id="1028" name="Picture 4" descr="INHALE logo lung tree">
              <a:extLst>
                <a:ext uri="{FF2B5EF4-FFF2-40B4-BE49-F238E27FC236}">
                  <a16:creationId xmlns:a16="http://schemas.microsoft.com/office/drawing/2014/main" id="{F04440EE-FE59-45FC-63BC-96926EF00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637" y="504400"/>
              <a:ext cx="1680342" cy="171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2621CF1-DCED-F7AB-189B-77775DF251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6258936"/>
                </p:ext>
              </p:extLst>
            </p:nvPr>
          </p:nvGraphicFramePr>
          <p:xfrm>
            <a:off x="2621348" y="1629309"/>
            <a:ext cx="6949299" cy="29797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A6D53-46C2-4188-E0B7-403A8BDB772E}"/>
                </a:ext>
              </a:extLst>
            </p:cNvPr>
            <p:cNvSpPr txBox="1"/>
            <p:nvPr/>
          </p:nvSpPr>
          <p:spPr>
            <a:xfrm>
              <a:off x="4886571" y="5393505"/>
              <a:ext cx="2418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“GPS coordinates”</a:t>
              </a:r>
              <a:endParaRPr lang="en-GB" sz="2000" i="1" dirty="0"/>
            </a:p>
          </p:txBody>
        </p:sp>
        <p:pic>
          <p:nvPicPr>
            <p:cNvPr id="1026" name="Picture 2" descr="OpenWeatherMap - Home Assistant">
              <a:extLst>
                <a:ext uri="{FF2B5EF4-FFF2-40B4-BE49-F238E27FC236}">
                  <a16:creationId xmlns:a16="http://schemas.microsoft.com/office/drawing/2014/main" id="{FA9E1D83-48AF-CDE3-2D6D-738690782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330" y="844835"/>
              <a:ext cx="2430035" cy="103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C6035-7843-74F8-333A-1664EEE97A4E}"/>
                </a:ext>
              </a:extLst>
            </p:cNvPr>
            <p:cNvCxnSpPr/>
            <p:nvPr/>
          </p:nvCxnSpPr>
          <p:spPr>
            <a:xfrm>
              <a:off x="6096000" y="3256156"/>
              <a:ext cx="0" cy="194031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103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8E67-69A5-EE71-7DF1-46AF9147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BBA3-556C-0301-4A1F-05D9A99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03EC-3819-242A-DFBC-D32BBCA3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 (1min)</a:t>
            </a:r>
          </a:p>
          <a:p>
            <a:r>
              <a:rPr lang="en-US" dirty="0"/>
              <a:t>Dataset  - 1min</a:t>
            </a:r>
          </a:p>
          <a:p>
            <a:r>
              <a:rPr lang="en-US" dirty="0"/>
              <a:t>Model – 2mins</a:t>
            </a:r>
          </a:p>
          <a:p>
            <a:r>
              <a:rPr lang="en-US" dirty="0"/>
              <a:t>Results – 3min</a:t>
            </a:r>
          </a:p>
          <a:p>
            <a:r>
              <a:rPr lang="en-US" dirty="0"/>
              <a:t>Conclusions - 1min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686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1D423123-B9FA-5C86-7B1F-3F597C235299}"/>
              </a:ext>
            </a:extLst>
          </p:cNvPr>
          <p:cNvSpPr/>
          <p:nvPr/>
        </p:nvSpPr>
        <p:spPr>
          <a:xfrm rot="16200000">
            <a:off x="4247866" y="1753983"/>
            <a:ext cx="685387" cy="219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0982D-FCFA-B04E-12FD-560F8AD2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Plan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B8101-2A77-7C1D-ED38-5F38DF72D06A}"/>
              </a:ext>
            </a:extLst>
          </p:cNvPr>
          <p:cNvGrpSpPr/>
          <p:nvPr/>
        </p:nvGrpSpPr>
        <p:grpSpPr>
          <a:xfrm>
            <a:off x="464457" y="-64106"/>
            <a:ext cx="11509127" cy="6622255"/>
            <a:chOff x="464457" y="-64106"/>
            <a:chExt cx="11509127" cy="662225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F83D2E8-4714-189A-60A7-D0CD053AD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5577221"/>
                </p:ext>
              </p:extLst>
            </p:nvPr>
          </p:nvGraphicFramePr>
          <p:xfrm>
            <a:off x="464457" y="-64106"/>
            <a:ext cx="11368313" cy="6127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26" name="Picture 2" descr="What Is K-Means Clustering? – Perpetual Enigma">
              <a:extLst>
                <a:ext uri="{FF2B5EF4-FFF2-40B4-BE49-F238E27FC236}">
                  <a16:creationId xmlns:a16="http://schemas.microsoft.com/office/drawing/2014/main" id="{426C5F50-D304-4ED6-1EEA-016C0286B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884" y="166094"/>
              <a:ext cx="2075615" cy="155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68599A-38EF-8A0A-E826-E5273F8708D5}"/>
                </a:ext>
              </a:extLst>
            </p:cNvPr>
            <p:cNvSpPr txBox="1"/>
            <p:nvPr/>
          </p:nvSpPr>
          <p:spPr>
            <a:xfrm>
              <a:off x="6506729" y="1919949"/>
              <a:ext cx="2418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“First Evaluation”</a:t>
              </a:r>
              <a:endParaRPr lang="en-GB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CB4EB7-81B5-276F-A2BB-8120CA7E4C47}"/>
                </a:ext>
              </a:extLst>
            </p:cNvPr>
            <p:cNvSpPr txBox="1"/>
            <p:nvPr/>
          </p:nvSpPr>
          <p:spPr>
            <a:xfrm>
              <a:off x="9554729" y="1919949"/>
              <a:ext cx="2418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“Second Evaluation”</a:t>
              </a:r>
              <a:endParaRPr lang="en-GB" i="1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7B9981-6197-2E69-7F7E-C353118DE182}"/>
                </a:ext>
              </a:extLst>
            </p:cNvPr>
            <p:cNvGrpSpPr/>
            <p:nvPr/>
          </p:nvGrpSpPr>
          <p:grpSpPr>
            <a:xfrm>
              <a:off x="6947210" y="3429000"/>
              <a:ext cx="1499351" cy="3129149"/>
              <a:chOff x="3586768" y="3268660"/>
              <a:chExt cx="1126273" cy="295630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5927127-60AB-CB84-AB44-0F3E71EAE2B2}"/>
                  </a:ext>
                </a:extLst>
              </p:cNvPr>
              <p:cNvSpPr/>
              <p:nvPr/>
            </p:nvSpPr>
            <p:spPr>
              <a:xfrm>
                <a:off x="3586768" y="3268660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Healthy class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C949A71-107C-68E9-7FF9-734BB6A51D82}"/>
                  </a:ext>
                </a:extLst>
              </p:cNvPr>
              <p:cNvSpPr/>
              <p:nvPr/>
            </p:nvSpPr>
            <p:spPr>
              <a:xfrm>
                <a:off x="3586768" y="3911673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PM2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0EDC12-803E-9A52-3244-976928ABC6CD}"/>
                  </a:ext>
                </a:extLst>
              </p:cNvPr>
              <p:cNvSpPr/>
              <p:nvPr/>
            </p:nvSpPr>
            <p:spPr>
              <a:xfrm>
                <a:off x="3586768" y="4554686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CO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AF03FF1-1F07-FBC9-27A7-BB0227F4334A}"/>
                  </a:ext>
                </a:extLst>
              </p:cNvPr>
              <p:cNvSpPr/>
              <p:nvPr/>
            </p:nvSpPr>
            <p:spPr>
              <a:xfrm>
                <a:off x="3586768" y="5197699"/>
                <a:ext cx="1126273" cy="1027266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Predicted HRV,  skin etc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59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7F399ED-9F85-D5F5-97DB-9301F654FD35}"/>
              </a:ext>
            </a:extLst>
          </p:cNvPr>
          <p:cNvGrpSpPr/>
          <p:nvPr/>
        </p:nvGrpSpPr>
        <p:grpSpPr>
          <a:xfrm>
            <a:off x="587584" y="117872"/>
            <a:ext cx="11509127" cy="6622255"/>
            <a:chOff x="464457" y="-64106"/>
            <a:chExt cx="11509127" cy="66222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857341-09A1-D880-A61A-FE797C380240}"/>
                </a:ext>
              </a:extLst>
            </p:cNvPr>
            <p:cNvGrpSpPr/>
            <p:nvPr/>
          </p:nvGrpSpPr>
          <p:grpSpPr>
            <a:xfrm>
              <a:off x="464457" y="-64106"/>
              <a:ext cx="11509127" cy="6622255"/>
              <a:chOff x="464457" y="-64106"/>
              <a:chExt cx="11509127" cy="6622255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FA6D6CE3-AE32-B417-BE5B-7156AD0E64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8447460"/>
                  </p:ext>
                </p:extLst>
              </p:nvPr>
            </p:nvGraphicFramePr>
            <p:xfrm>
              <a:off x="464457" y="-64106"/>
              <a:ext cx="11368313" cy="6127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6" name="Picture 2" descr="What Is K-Means Clustering? – Perpetual Enigma">
                <a:extLst>
                  <a:ext uri="{FF2B5EF4-FFF2-40B4-BE49-F238E27FC236}">
                    <a16:creationId xmlns:a16="http://schemas.microsoft.com/office/drawing/2014/main" id="{3FF89C1C-6B06-F2CB-99B8-F113F32EC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884" y="166094"/>
                <a:ext cx="2075615" cy="1553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F55DF0-3951-52B1-2CDC-038C3B10E045}"/>
                  </a:ext>
                </a:extLst>
              </p:cNvPr>
              <p:cNvSpPr txBox="1"/>
              <p:nvPr/>
            </p:nvSpPr>
            <p:spPr>
              <a:xfrm>
                <a:off x="6506729" y="1919949"/>
                <a:ext cx="24188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“First Evaluation”</a:t>
                </a:r>
                <a:endParaRPr lang="en-GB" i="1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06C28-EC24-7FA3-1775-E6A22ADC816E}"/>
                  </a:ext>
                </a:extLst>
              </p:cNvPr>
              <p:cNvSpPr txBox="1"/>
              <p:nvPr/>
            </p:nvSpPr>
            <p:spPr>
              <a:xfrm>
                <a:off x="9554729" y="1919949"/>
                <a:ext cx="24188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“Second Evaluation”</a:t>
                </a:r>
                <a:endParaRPr lang="en-GB" i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672FC2-9786-13CA-D761-AF89FEE08609}"/>
                  </a:ext>
                </a:extLst>
              </p:cNvPr>
              <p:cNvGrpSpPr/>
              <p:nvPr/>
            </p:nvGrpSpPr>
            <p:grpSpPr>
              <a:xfrm>
                <a:off x="6947210" y="3429000"/>
                <a:ext cx="1499351" cy="3129149"/>
                <a:chOff x="3586768" y="3268660"/>
                <a:chExt cx="1126273" cy="2956305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1CFDFAC8-2BC9-BA4E-8E12-099E8A1C439C}"/>
                    </a:ext>
                  </a:extLst>
                </p:cNvPr>
                <p:cNvSpPr/>
                <p:nvPr/>
              </p:nvSpPr>
              <p:spPr>
                <a:xfrm>
                  <a:off x="3586768" y="3268660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Healthy class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5E57F4C-8EBE-FFB0-5BE9-E388174E6937}"/>
                    </a:ext>
                  </a:extLst>
                </p:cNvPr>
                <p:cNvSpPr/>
                <p:nvPr/>
              </p:nvSpPr>
              <p:spPr>
                <a:xfrm>
                  <a:off x="3586768" y="3911673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PM2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BBF02C69-8779-120E-1D3F-251A29506B91}"/>
                    </a:ext>
                  </a:extLst>
                </p:cNvPr>
                <p:cNvSpPr/>
                <p:nvPr/>
              </p:nvSpPr>
              <p:spPr>
                <a:xfrm>
                  <a:off x="3586768" y="4554686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CO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713A3D4A-BBF0-3F72-56EB-2992F0F5FFDD}"/>
                    </a:ext>
                  </a:extLst>
                </p:cNvPr>
                <p:cNvSpPr/>
                <p:nvPr/>
              </p:nvSpPr>
              <p:spPr>
                <a:xfrm>
                  <a:off x="3586768" y="5197699"/>
                  <a:ext cx="1126273" cy="1027266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Predicted HRV,  skin etc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E818314-8C13-EF07-70BA-04B3EA09F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691" y="1606731"/>
              <a:ext cx="0" cy="600012"/>
            </a:xfrm>
            <a:prstGeom prst="straightConnector1">
              <a:avLst/>
            </a:prstGeom>
            <a:ln w="38100">
              <a:solidFill>
                <a:srgbClr val="0E284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516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28C4B-8F6C-C5B0-C89D-12374E95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19" y="1123720"/>
            <a:ext cx="8115801" cy="4666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F2B40-2B2F-4E13-CB4C-70A92E6687CD}"/>
              </a:ext>
            </a:extLst>
          </p:cNvPr>
          <p:cNvSpPr txBox="1"/>
          <p:nvPr/>
        </p:nvSpPr>
        <p:spPr>
          <a:xfrm>
            <a:off x="3292207" y="898632"/>
            <a:ext cx="560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 and Transformer based architecture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74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31462E-81A3-6B99-B4E6-7AFA2A42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09" y="878380"/>
            <a:ext cx="8114479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2865-31A2-176D-D776-9E4B8285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18CE23-4B5C-8C09-4DC4-1106AD8FB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124041"/>
              </p:ext>
            </p:extLst>
          </p:nvPr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D7AEAAB-E7A3-8BF0-AB02-956180F6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General Model Design – First Model 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6ED5011-F0CB-B017-4F2B-E63A83976F08}"/>
              </a:ext>
            </a:extLst>
          </p:cNvPr>
          <p:cNvSpPr/>
          <p:nvPr/>
        </p:nvSpPr>
        <p:spPr>
          <a:xfrm rot="5400000">
            <a:off x="4202710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2F875-482A-4D7C-24C7-27908CAD48BF}"/>
              </a:ext>
            </a:extLst>
          </p:cNvPr>
          <p:cNvSpPr txBox="1"/>
          <p:nvPr/>
        </p:nvSpPr>
        <p:spPr>
          <a:xfrm>
            <a:off x="3428135" y="4922187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“Multi-head attention”</a:t>
            </a:r>
            <a:endParaRPr lang="en-GB" i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A745D96-0887-3306-7D92-7C3B83F493D3}"/>
              </a:ext>
            </a:extLst>
          </p:cNvPr>
          <p:cNvSpPr/>
          <p:nvPr/>
        </p:nvSpPr>
        <p:spPr>
          <a:xfrm rot="5400000">
            <a:off x="7195599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9D02-E25E-4C82-867F-6C8DA2AF7C1B}"/>
              </a:ext>
            </a:extLst>
          </p:cNvPr>
          <p:cNvSpPr txBox="1"/>
          <p:nvPr/>
        </p:nvSpPr>
        <p:spPr>
          <a:xfrm>
            <a:off x="6421024" y="4922187"/>
            <a:ext cx="241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“Learned mapping between pollution and physical response”</a:t>
            </a:r>
            <a:endParaRPr lang="en-GB" i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09042C6-08B6-C86E-7DD8-AC231750CA21}"/>
              </a:ext>
            </a:extLst>
          </p:cNvPr>
          <p:cNvSpPr/>
          <p:nvPr/>
        </p:nvSpPr>
        <p:spPr>
          <a:xfrm rot="5400000">
            <a:off x="10316737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245DF-17BF-9542-87A5-8D0BFC3C7D44}"/>
              </a:ext>
            </a:extLst>
          </p:cNvPr>
          <p:cNvSpPr txBox="1"/>
          <p:nvPr/>
        </p:nvSpPr>
        <p:spPr>
          <a:xfrm>
            <a:off x="9542162" y="4922187"/>
            <a:ext cx="241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“Prediction of future states”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7894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9B7F-396F-A667-13A2-F7A8B5D5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437F5A-2732-E0DE-57FB-D6F036449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66264"/>
              </p:ext>
            </p:extLst>
          </p:nvPr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F7C679-10F7-E06C-6907-306657F6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The final Plan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9F4383B-873B-F2DE-E0B4-1F855F69A0AF}"/>
              </a:ext>
            </a:extLst>
          </p:cNvPr>
          <p:cNvSpPr/>
          <p:nvPr/>
        </p:nvSpPr>
        <p:spPr>
          <a:xfrm rot="5400000">
            <a:off x="4202710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4BD76-698E-7993-0A4B-26740ACEA429}"/>
              </a:ext>
            </a:extLst>
          </p:cNvPr>
          <p:cNvSpPr txBox="1"/>
          <p:nvPr/>
        </p:nvSpPr>
        <p:spPr>
          <a:xfrm>
            <a:off x="3428135" y="4922187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“Multi-head attention”</a:t>
            </a:r>
            <a:endParaRPr lang="en-GB" i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B04716-70D8-0592-9CC2-CDECCDAFD57E}"/>
              </a:ext>
            </a:extLst>
          </p:cNvPr>
          <p:cNvSpPr/>
          <p:nvPr/>
        </p:nvSpPr>
        <p:spPr>
          <a:xfrm rot="5400000">
            <a:off x="7195599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E0C4B-CF28-8E9D-8B12-D61990B1689E}"/>
              </a:ext>
            </a:extLst>
          </p:cNvPr>
          <p:cNvSpPr txBox="1"/>
          <p:nvPr/>
        </p:nvSpPr>
        <p:spPr>
          <a:xfrm>
            <a:off x="6421024" y="4922187"/>
            <a:ext cx="241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“Learned mapping between pollution and physical response”</a:t>
            </a:r>
            <a:endParaRPr lang="en-GB" i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0784467-3377-6F75-CA58-F6799D33CBE2}"/>
              </a:ext>
            </a:extLst>
          </p:cNvPr>
          <p:cNvSpPr/>
          <p:nvPr/>
        </p:nvSpPr>
        <p:spPr>
          <a:xfrm rot="5400000">
            <a:off x="10316737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9EEEF-4C6A-0DA3-0D83-DF23FAB45C64}"/>
              </a:ext>
            </a:extLst>
          </p:cNvPr>
          <p:cNvSpPr txBox="1"/>
          <p:nvPr/>
        </p:nvSpPr>
        <p:spPr>
          <a:xfrm>
            <a:off x="9542162" y="4922187"/>
            <a:ext cx="241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“Prediction of future states”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5948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4FAD3-E19B-9706-D150-0F203E15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45F9F-C1AF-85F6-702F-E3D9E43C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final Plan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F1FD47-B3CE-89DB-0C0C-A61FF62F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59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BDFE1-055E-8675-EB55-88245731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18" y="583262"/>
            <a:ext cx="10659508" cy="56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768299-7460-10C6-27FB-34C11E2F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3" y="362446"/>
            <a:ext cx="11498053" cy="6133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B6F54-683B-B695-7479-71309AA301F9}"/>
              </a:ext>
            </a:extLst>
          </p:cNvPr>
          <p:cNvSpPr txBox="1"/>
          <p:nvPr/>
        </p:nvSpPr>
        <p:spPr>
          <a:xfrm>
            <a:off x="3578644" y="1542362"/>
            <a:ext cx="503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Timeseries Encoder-Decoder Transformer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494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BC8E28-DECD-97DE-3D96-B8D94383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9" y="362446"/>
            <a:ext cx="11376122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1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510A-7884-8E3E-78E8-F9C8FDB0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AE66F-687A-A5EC-D3B1-800D24D9F40A}"/>
              </a:ext>
            </a:extLst>
          </p:cNvPr>
          <p:cNvSpPr txBox="1"/>
          <p:nvPr/>
        </p:nvSpPr>
        <p:spPr>
          <a:xfrm>
            <a:off x="762000" y="1874728"/>
            <a:ext cx="103196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Air pollution </a:t>
            </a:r>
            <a:r>
              <a:rPr lang="en-US" sz="2800" dirty="0"/>
              <a:t>contributes to an estimated seven million deaths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of research does not show how predicted pollution affect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aim is then to </a:t>
            </a:r>
            <a:r>
              <a:rPr lang="en-US" sz="2800" b="1" dirty="0"/>
              <a:t>predict individual health responses </a:t>
            </a:r>
            <a:r>
              <a:rPr lang="en-US" sz="2800" dirty="0"/>
              <a:t>to pollution exposure, facilitating early warnings and </a:t>
            </a:r>
            <a:r>
              <a:rPr lang="en-US" sz="2800" b="1" dirty="0"/>
              <a:t>personalised health recommendations.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028FAA-7D62-A348-2754-20E482E71F41}"/>
              </a:ext>
            </a:extLst>
          </p:cNvPr>
          <p:cNvSpPr/>
          <p:nvPr/>
        </p:nvSpPr>
        <p:spPr>
          <a:xfrm>
            <a:off x="111579" y="6052402"/>
            <a:ext cx="1453242" cy="66504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Why?</a:t>
            </a:r>
            <a:endParaRPr 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66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A0B32-33C3-CF01-FF32-5B24955E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bidirectional LSTM encoder-decoder transformer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984CA-A01B-2F28-80D8-152C4934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85B2-EA6E-6529-F8D8-5381A383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4AE6DE-7DB9-8131-CC75-02336734C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775012"/>
              </p:ext>
            </p:extLst>
          </p:nvPr>
        </p:nvGraphicFramePr>
        <p:xfrm>
          <a:off x="838201" y="1572322"/>
          <a:ext cx="10168054" cy="462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7578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C308-D18E-8EEF-4210-81FC4CB4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design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A75418-6B55-A3A9-EED0-A0C70FECE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615285"/>
              </p:ext>
            </p:extLst>
          </p:nvPr>
        </p:nvGraphicFramePr>
        <p:xfrm>
          <a:off x="838201" y="1572322"/>
          <a:ext cx="10168054" cy="462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23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2E2-9CCF-F66B-0A39-8DC2B154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A0AC-DCFA-4AA4-9028-01C64386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General Model Design – First Model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8849-0212-9800-DFC0-C7AF46D5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53" y="530961"/>
            <a:ext cx="9884064" cy="5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814E-FA76-17ED-A164-C0F2607C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735F3F-C783-1E94-5E79-3D2DDE6CA6A2}"/>
              </a:ext>
            </a:extLst>
          </p:cNvPr>
          <p:cNvGraphicFramePr/>
          <p:nvPr/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What Is K-Means Clustering? – Perpetual Enigma">
            <a:extLst>
              <a:ext uri="{FF2B5EF4-FFF2-40B4-BE49-F238E27FC236}">
                <a16:creationId xmlns:a16="http://schemas.microsoft.com/office/drawing/2014/main" id="{9DB6C14B-912B-5102-CD8E-DA4F8DB7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19" y="33868"/>
            <a:ext cx="2075615" cy="155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DE6BF8-8E1C-E7B6-2883-B96D852FD40E}"/>
              </a:ext>
            </a:extLst>
          </p:cNvPr>
          <p:cNvSpPr/>
          <p:nvPr/>
        </p:nvSpPr>
        <p:spPr>
          <a:xfrm rot="14825235">
            <a:off x="3913330" y="1738487"/>
            <a:ext cx="685387" cy="219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5B409-054E-C9B0-82CC-0B675985E759}"/>
              </a:ext>
            </a:extLst>
          </p:cNvPr>
          <p:cNvGraphicFramePr>
            <a:graphicFrameLocks noGrp="1"/>
          </p:cNvGraphicFramePr>
          <p:nvPr/>
        </p:nvGraphicFramePr>
        <p:xfrm>
          <a:off x="7072086" y="3843864"/>
          <a:ext cx="1288143" cy="252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143">
                  <a:extLst>
                    <a:ext uri="{9D8B030D-6E8A-4147-A177-3AD203B41FA5}">
                      <a16:colId xmlns:a16="http://schemas.microsoft.com/office/drawing/2014/main" val="64542907"/>
                    </a:ext>
                  </a:extLst>
                </a:gridCol>
              </a:tblGrid>
              <a:tr h="74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“Healthy class”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352209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PM2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31156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 etc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7742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(Predicted HRV, HR, skin etc)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9753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F20D12-EB8D-A30C-8ED3-D698CDA09953}"/>
              </a:ext>
            </a:extLst>
          </p:cNvPr>
          <p:cNvSpPr txBox="1"/>
          <p:nvPr/>
        </p:nvSpPr>
        <p:spPr>
          <a:xfrm>
            <a:off x="6506729" y="1685778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“First Evaluation”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3F03A-3994-0CDF-4771-2FBF9ABD940F}"/>
              </a:ext>
            </a:extLst>
          </p:cNvPr>
          <p:cNvSpPr txBox="1"/>
          <p:nvPr/>
        </p:nvSpPr>
        <p:spPr>
          <a:xfrm>
            <a:off x="9554729" y="1685778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“Second Evaluation”</a:t>
            </a:r>
            <a:endParaRPr lang="en-GB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C8F87-46D1-433A-7396-7D20D4C6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64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21932-6C27-6D06-6167-613C4DB2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158212"/>
            <a:ext cx="11552921" cy="65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58C5-9CB5-82E4-3E2D-DD6D6DD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3A22-C819-359C-F586-40EB05B0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231183"/>
            <a:ext cx="8509000" cy="245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31F22-5811-85E2-788B-189443412161}"/>
              </a:ext>
            </a:extLst>
          </p:cNvPr>
          <p:cNvSpPr txBox="1"/>
          <p:nvPr/>
        </p:nvSpPr>
        <p:spPr>
          <a:xfrm>
            <a:off x="4630756" y="1861851"/>
            <a:ext cx="293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Weekly Timeline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3D843-70E4-9989-9364-2A1DF71A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332" y="3628075"/>
            <a:ext cx="8510754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2617-5F65-080C-B496-B861B8F2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8EDDB-AE03-1602-8245-A897B9228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7509"/>
          <a:stretch>
            <a:fillRect/>
          </a:stretch>
        </p:blipFill>
        <p:spPr bwMode="auto">
          <a:xfrm>
            <a:off x="696686" y="2057400"/>
            <a:ext cx="11061926" cy="343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55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1005-DAFB-F3F6-87D3-9FC48EE3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4C07-0FD7-9255-9FEE-3343150D9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Are we supposed to merge the two datasets together? And if yes is it on time? Or how do we link pollution vs physical response? We do have a breadth both app</a:t>
            </a:r>
          </a:p>
          <a:p>
            <a:pPr marL="514350" indent="-514350">
              <a:buAutoNum type="arabicPeriod"/>
            </a:pPr>
            <a:r>
              <a:rPr lang="en-US" dirty="0"/>
              <a:t>Also, do we get the data at least every second? Maybe – check the dataset</a:t>
            </a:r>
          </a:p>
          <a:p>
            <a:pPr marL="514350" indent="-514350">
              <a:buAutoNum type="arabicPeriod"/>
            </a:pPr>
            <a:r>
              <a:rPr lang="en-US" dirty="0"/>
              <a:t>Does It make sense to classify the people in category? Since I am feeding it to the VAE – wouldn’t that also increase error propagation?</a:t>
            </a:r>
          </a:p>
          <a:p>
            <a:pPr marL="514350" indent="-514350">
              <a:buAutoNum type="arabicPeriod"/>
            </a:pPr>
            <a:r>
              <a:rPr lang="en-US" dirty="0"/>
              <a:t>We are doing predictions of health responses based on pollution – why are we not using transformers time series or </a:t>
            </a:r>
            <a:r>
              <a:rPr lang="en-US" dirty="0" err="1"/>
              <a:t>lstm</a:t>
            </a:r>
            <a:r>
              <a:rPr lang="en-US" dirty="0"/>
              <a:t>? It’s time series data!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846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530B2-2EDC-3E63-A936-1E53D39D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CDE11-80D1-5AD1-E200-1C76A50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9" y="362446"/>
            <a:ext cx="11376122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B67A-4665-C7BC-6A41-3981A90B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3428-8372-53E5-EFB4-D4072E14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Inhale Dataset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332D-1CC4-3811-DAE9-A5F29B597A18}"/>
              </a:ext>
            </a:extLst>
          </p:cNvPr>
          <p:cNvSpPr txBox="1"/>
          <p:nvPr/>
        </p:nvSpPr>
        <p:spPr>
          <a:xfrm>
            <a:off x="5486401" y="2069857"/>
            <a:ext cx="64878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Merged respiratory and personally experienced level of pollution on </a:t>
            </a:r>
            <a:r>
              <a:rPr lang="en-US" sz="2800" b="1" dirty="0"/>
              <a:t>patient id and timestamp.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Added personal levels of inhalation rate by multiplying tidal volume of air inhaled per patient to pollution levels in the air inhaled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F9357C-1CEC-7208-AF60-8E99D08622DA}"/>
              </a:ext>
            </a:extLst>
          </p:cNvPr>
          <p:cNvSpPr/>
          <p:nvPr/>
        </p:nvSpPr>
        <p:spPr>
          <a:xfrm>
            <a:off x="111579" y="6052402"/>
            <a:ext cx="1453242" cy="66504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What?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INHALE | Faculty of Engineering | Imperial College London">
            <a:extLst>
              <a:ext uri="{FF2B5EF4-FFF2-40B4-BE49-F238E27FC236}">
                <a16:creationId xmlns:a16="http://schemas.microsoft.com/office/drawing/2014/main" id="{FEC9CBCB-988B-0C59-936E-C92126A7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21" y="2069857"/>
            <a:ext cx="2956831" cy="30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6F4E2-F717-E43D-7390-4B3209491730}"/>
              </a:ext>
            </a:extLst>
          </p:cNvPr>
          <p:cNvSpPr txBox="1"/>
          <p:nvPr/>
        </p:nvSpPr>
        <p:spPr>
          <a:xfrm>
            <a:off x="8643258" y="6052402"/>
            <a:ext cx="4558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Copyright: Imperial Inhale project </a:t>
            </a:r>
            <a:r>
              <a:rPr lang="en-US" sz="1400" dirty="0">
                <a:hlinkClick r:id="rId4"/>
              </a:rPr>
              <a:t>https://www.imperial.ac.uk/earth-science/research/research-projects/inhale/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459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6C15-DE95-B514-9ADA-655A3D5F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F2B71B-D839-9C0B-B99E-DCC073166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321225"/>
              </p:ext>
            </p:extLst>
          </p:nvPr>
        </p:nvGraphicFramePr>
        <p:xfrm>
          <a:off x="323643" y="659039"/>
          <a:ext cx="11368313" cy="433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8D8770-8913-8ECE-4E6F-FA0CC104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The final Plan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6849F-2313-B31A-9C49-B7F69CA4088B}"/>
              </a:ext>
            </a:extLst>
          </p:cNvPr>
          <p:cNvSpPr/>
          <p:nvPr/>
        </p:nvSpPr>
        <p:spPr>
          <a:xfrm>
            <a:off x="3335006" y="3733800"/>
            <a:ext cx="2445308" cy="2095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 traditional Transformer Encoder, customized to retrieve attention weights. </a:t>
            </a:r>
            <a:br>
              <a:rPr lang="en-US" sz="1400" dirty="0"/>
            </a:br>
            <a:r>
              <a:rPr lang="en-US" sz="1400" dirty="0"/>
              <a:t>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Multi-head self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Feedforward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Normalization and dropout</a:t>
            </a:r>
          </a:p>
          <a:p>
            <a:r>
              <a:rPr lang="en-US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6284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7191-FE05-5DF6-5CF3-3E089793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Transformer 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44C4-0CF1-7406-A877-190D0DA8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traditional Transformer Encoder, customized to retrieve attention weights. </a:t>
            </a:r>
            <a:br>
              <a:rPr lang="en-US" dirty="0"/>
            </a:br>
            <a:r>
              <a:rPr lang="en-US" dirty="0"/>
              <a:t>Including: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Multi-head self attention</a:t>
            </a:r>
          </a:p>
          <a:p>
            <a:r>
              <a:rPr lang="en-US" dirty="0"/>
              <a:t>Feedforward Network</a:t>
            </a:r>
          </a:p>
          <a:p>
            <a:r>
              <a:rPr lang="en-US" dirty="0"/>
              <a:t>Normalization and dropout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897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337C-EDF1-4E4B-F3F3-C2F92FAB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A678-2940-E255-C448-2BB99D1D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is created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E6BD-5AD9-DF68-928E-DAF5C13E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Took the last step of the latent space and got:</a:t>
            </a:r>
          </a:p>
          <a:p>
            <a:pPr marL="0" indent="0">
              <a:buNone/>
            </a:pPr>
            <a:r>
              <a:rPr lang="en-US" dirty="0"/>
              <a:t>Got the mean of it </a:t>
            </a:r>
          </a:p>
          <a:p>
            <a:pPr marL="0" indent="0">
              <a:buNone/>
            </a:pPr>
            <a:r>
              <a:rPr lang="en-US" dirty="0"/>
              <a:t>Got the variance of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my latent space (thanks to the reparameterization technique) reflects a Gaussian Normal Distribution.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65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5554-68C7-E3ED-1071-3CFEF99B0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D48C-4062-35C3-3E32-397D52CF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becomes Variational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63BF7-0EB6-41F7-1E0A-FB1E0562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latent step (last step of encoder) now becomes Variational with a GAN’ s technique. </a:t>
            </a:r>
          </a:p>
          <a:p>
            <a:pPr marL="0" indent="0">
              <a:buNone/>
            </a:pPr>
            <a:r>
              <a:rPr lang="en-US" dirty="0"/>
              <a:t>Indeed, during the training loop we have 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Generator</a:t>
            </a:r>
            <a:r>
              <a:rPr lang="en-US" dirty="0"/>
              <a:t> = it learns to generate latent variables z from data that look like they came from a standard normal distribution (N(0, I)).</a:t>
            </a:r>
          </a:p>
          <a:p>
            <a:pPr marL="0" indent="0">
              <a:buNone/>
            </a:pPr>
            <a:r>
              <a:rPr lang="en-US" b="1" dirty="0"/>
              <a:t>Discriminator</a:t>
            </a:r>
            <a:r>
              <a:rPr lang="en-US" dirty="0"/>
              <a:t> = learns to tell apart real latent samples (from a true normal distribution ) from fake latent samples generated by the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86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4011-47F4-6F2F-478B-F044BA75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A31C-A822-DABC-F4C5-BD327D6D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46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D147-BE0B-34D8-9552-CA3A0695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79FA-2FBF-6A46-237C-0729E04F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decoder takes the latent vector z, which encodes information from the input time series, and maps it back into the future sequence of predictions. </a:t>
            </a:r>
          </a:p>
          <a:p>
            <a:pPr marL="0" indent="0">
              <a:buNone/>
            </a:pPr>
            <a:r>
              <a:rPr lang="en-US" dirty="0"/>
              <a:t>It uses a simple feedforward network to transform this compressed representation into a multi-step forecast covering all output features.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724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AA0772-62CC-4F20-15F0-3A15F724B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559058"/>
              </p:ext>
            </p:extLst>
          </p:nvPr>
        </p:nvGraphicFramePr>
        <p:xfrm>
          <a:off x="323643" y="659039"/>
          <a:ext cx="11368313" cy="433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9CC2DB4-4007-F6E0-7A6A-3E31F1EEF28A}"/>
              </a:ext>
            </a:extLst>
          </p:cNvPr>
          <p:cNvSpPr/>
          <p:nvPr/>
        </p:nvSpPr>
        <p:spPr>
          <a:xfrm>
            <a:off x="3335006" y="3733800"/>
            <a:ext cx="2445308" cy="2095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 traditional Transformer Encoder, </a:t>
            </a:r>
            <a:r>
              <a:rPr lang="en-US" sz="1400" dirty="0" err="1"/>
              <a:t>customised</a:t>
            </a:r>
            <a:r>
              <a:rPr lang="en-US" sz="1400" dirty="0"/>
              <a:t> to retrieve attention weights. </a:t>
            </a:r>
            <a:br>
              <a:rPr lang="en-US" sz="1400" dirty="0"/>
            </a:br>
            <a:r>
              <a:rPr lang="en-US" sz="1400" dirty="0"/>
              <a:t>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Multi-head self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Feedforward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Normalization and dropout</a:t>
            </a:r>
          </a:p>
          <a:p>
            <a:r>
              <a:rPr lang="en-US" sz="1400" dirty="0"/>
              <a:t> 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4759E-309D-B3C8-4243-168FC5F17897}"/>
              </a:ext>
            </a:extLst>
          </p:cNvPr>
          <p:cNvSpPr txBox="1"/>
          <p:nvPr/>
        </p:nvSpPr>
        <p:spPr>
          <a:xfrm>
            <a:off x="718457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A9D9B-AD1C-49ED-1DD0-84143FB750FC}"/>
              </a:ext>
            </a:extLst>
          </p:cNvPr>
          <p:cNvSpPr txBox="1"/>
          <p:nvPr/>
        </p:nvSpPr>
        <p:spPr>
          <a:xfrm>
            <a:off x="3776191" y="1495156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8C25C-BB4B-6875-9F69-305990EF7EB0}"/>
              </a:ext>
            </a:extLst>
          </p:cNvPr>
          <p:cNvSpPr txBox="1"/>
          <p:nvPr/>
        </p:nvSpPr>
        <p:spPr>
          <a:xfrm>
            <a:off x="6833925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CBBB7-59F5-274F-B134-E6E37A49337E}"/>
              </a:ext>
            </a:extLst>
          </p:cNvPr>
          <p:cNvSpPr txBox="1"/>
          <p:nvPr/>
        </p:nvSpPr>
        <p:spPr>
          <a:xfrm>
            <a:off x="9891660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95549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03C1-4F5E-551C-B7F2-3E069818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72CBA-EEE5-522D-0532-2E25E32E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includes tot number of features</a:t>
            </a:r>
          </a:p>
          <a:p>
            <a:r>
              <a:rPr lang="en-US" dirty="0"/>
              <a:t>To the input I will add Positional Encoding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5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AE8470-033A-E621-4F72-0A2F10A64F69}"/>
              </a:ext>
            </a:extLst>
          </p:cNvPr>
          <p:cNvSpPr/>
          <p:nvPr/>
        </p:nvSpPr>
        <p:spPr>
          <a:xfrm>
            <a:off x="9188331" y="2572250"/>
            <a:ext cx="4159472" cy="180833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566192-A58A-491D-3F87-589026FB2939}"/>
              </a:ext>
            </a:extLst>
          </p:cNvPr>
          <p:cNvGrpSpPr/>
          <p:nvPr/>
        </p:nvGrpSpPr>
        <p:grpSpPr>
          <a:xfrm>
            <a:off x="5126925" y="1972766"/>
            <a:ext cx="3053466" cy="2560864"/>
            <a:chOff x="6901545" y="2011136"/>
            <a:chExt cx="3053466" cy="25608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E4EB75-BEF8-8739-D1B2-D496B3BA87EE}"/>
                </a:ext>
              </a:extLst>
            </p:cNvPr>
            <p:cNvSpPr/>
            <p:nvPr/>
          </p:nvSpPr>
          <p:spPr>
            <a:xfrm>
              <a:off x="6901545" y="26778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AE49F9-35B1-B791-681C-88339F62460D}"/>
                </a:ext>
              </a:extLst>
            </p:cNvPr>
            <p:cNvSpPr/>
            <p:nvPr/>
          </p:nvSpPr>
          <p:spPr>
            <a:xfrm>
              <a:off x="7075719" y="25445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8D3DEF-7C84-53F6-C057-191B7A71705E}"/>
                </a:ext>
              </a:extLst>
            </p:cNvPr>
            <p:cNvSpPr/>
            <p:nvPr/>
          </p:nvSpPr>
          <p:spPr>
            <a:xfrm>
              <a:off x="7249893" y="24111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F0264E-7E2D-0217-79EB-B34FCC44952F}"/>
                </a:ext>
              </a:extLst>
            </p:cNvPr>
            <p:cNvSpPr/>
            <p:nvPr/>
          </p:nvSpPr>
          <p:spPr>
            <a:xfrm>
              <a:off x="7424067" y="22778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048795-6F74-8694-3B62-0C4E5008D8FA}"/>
                </a:ext>
              </a:extLst>
            </p:cNvPr>
            <p:cNvSpPr/>
            <p:nvPr/>
          </p:nvSpPr>
          <p:spPr>
            <a:xfrm>
              <a:off x="7598241" y="21444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4CCDF-B705-A584-FCC4-25DF87BC7598}"/>
                </a:ext>
              </a:extLst>
            </p:cNvPr>
            <p:cNvSpPr/>
            <p:nvPr/>
          </p:nvSpPr>
          <p:spPr>
            <a:xfrm>
              <a:off x="7745211" y="20111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6 transformer encoder layers with 8 heads x layer + position-wise feedforward </a:t>
              </a:r>
              <a:r>
                <a:rPr lang="en-US" sz="1400" dirty="0" err="1">
                  <a:solidFill>
                    <a:schemeClr val="tx1"/>
                  </a:solidFill>
                </a:rPr>
                <a:t>dmodel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dff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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dmodel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with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Relu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and dropout 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C1F69-3CF9-91FF-3E74-375C796E4F67}"/>
              </a:ext>
            </a:extLst>
          </p:cNvPr>
          <p:cNvGrpSpPr/>
          <p:nvPr/>
        </p:nvGrpSpPr>
        <p:grpSpPr>
          <a:xfrm>
            <a:off x="4457254" y="5325567"/>
            <a:ext cx="4158345" cy="381000"/>
            <a:chOff x="5840192" y="5385707"/>
            <a:chExt cx="4158345" cy="381000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9DB53-02D0-D91C-F084-8DA720351466}"/>
                </a:ext>
              </a:extLst>
            </p:cNvPr>
            <p:cNvSpPr/>
            <p:nvPr/>
          </p:nvSpPr>
          <p:spPr>
            <a:xfrm>
              <a:off x="584019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h1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8F1DC6-5AD7-507E-D381-7519D2D67F0F}"/>
                </a:ext>
              </a:extLst>
            </p:cNvPr>
            <p:cNvSpPr/>
            <p:nvPr/>
          </p:nvSpPr>
          <p:spPr>
            <a:xfrm>
              <a:off x="636737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h2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002CD1-B4B9-CB8C-9316-266723E99002}"/>
                </a:ext>
              </a:extLst>
            </p:cNvPr>
            <p:cNvSpPr/>
            <p:nvPr/>
          </p:nvSpPr>
          <p:spPr>
            <a:xfrm>
              <a:off x="689455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h3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6888E8-EA07-F685-0256-949A3A25A7FF}"/>
                </a:ext>
              </a:extLst>
            </p:cNvPr>
            <p:cNvSpPr/>
            <p:nvPr/>
          </p:nvSpPr>
          <p:spPr>
            <a:xfrm>
              <a:off x="742173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h4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265609-FE23-96EC-51AB-6B0FD86E46DF}"/>
                </a:ext>
              </a:extLst>
            </p:cNvPr>
            <p:cNvSpPr/>
            <p:nvPr/>
          </p:nvSpPr>
          <p:spPr>
            <a:xfrm>
              <a:off x="794891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h5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76746-D02D-874C-79A7-8C273E900290}"/>
                </a:ext>
              </a:extLst>
            </p:cNvPr>
            <p:cNvSpPr/>
            <p:nvPr/>
          </p:nvSpPr>
          <p:spPr>
            <a:xfrm>
              <a:off x="847609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h6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A519A1-10BD-071F-0AD0-976DE2027085}"/>
                </a:ext>
              </a:extLst>
            </p:cNvPr>
            <p:cNvSpPr/>
            <p:nvPr/>
          </p:nvSpPr>
          <p:spPr>
            <a:xfrm>
              <a:off x="900327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h7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E856E4-EC23-76B8-4928-0D3A48275C40}"/>
                </a:ext>
              </a:extLst>
            </p:cNvPr>
            <p:cNvSpPr/>
            <p:nvPr/>
          </p:nvSpPr>
          <p:spPr>
            <a:xfrm>
              <a:off x="9530451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h8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BB6EEE-82E7-25EC-35A9-63BF7BA20C3A}"/>
              </a:ext>
            </a:extLst>
          </p:cNvPr>
          <p:cNvSpPr/>
          <p:nvPr/>
        </p:nvSpPr>
        <p:spPr>
          <a:xfrm>
            <a:off x="-718200" y="2882252"/>
            <a:ext cx="2474211" cy="1156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Multivariate Sequence Input (T x B x F)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e.g. Breath rate avg, pm2.5, cyclical time etc. 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21E6F5-D2BC-0E34-995F-7E9DFAD988A7}"/>
              </a:ext>
            </a:extLst>
          </p:cNvPr>
          <p:cNvSpPr/>
          <p:nvPr/>
        </p:nvSpPr>
        <p:spPr>
          <a:xfrm>
            <a:off x="2570770" y="2875796"/>
            <a:ext cx="1680030" cy="5828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(128 dim)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FE3D45-FF80-61A2-85AB-EC42233096C1}"/>
              </a:ext>
            </a:extLst>
          </p:cNvPr>
          <p:cNvSpPr/>
          <p:nvPr/>
        </p:nvSpPr>
        <p:spPr>
          <a:xfrm>
            <a:off x="2563061" y="3529406"/>
            <a:ext cx="1680030" cy="5828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Positional Encoding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012A5-CAEA-7426-39CF-F344EEA8C4BD}"/>
              </a:ext>
            </a:extLst>
          </p:cNvPr>
          <p:cNvSpPr txBox="1"/>
          <p:nvPr/>
        </p:nvSpPr>
        <p:spPr>
          <a:xfrm>
            <a:off x="9504809" y="2136509"/>
            <a:ext cx="3258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Variational Latent Space</a:t>
            </a:r>
            <a:endParaRPr lang="en-GB" sz="1600" b="1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6A4F3DA3-C306-BD80-19AA-AE9A286E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414" y="4784772"/>
            <a:ext cx="3578262" cy="21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341984-6CB7-59BB-14AF-AB911C2A7C72}"/>
              </a:ext>
            </a:extLst>
          </p:cNvPr>
          <p:cNvSpPr/>
          <p:nvPr/>
        </p:nvSpPr>
        <p:spPr>
          <a:xfrm>
            <a:off x="13518220" y="2834992"/>
            <a:ext cx="2482991" cy="11303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Autoregressive forecasting with scheduled sampling 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4D4F1C-6C67-A9E9-3E76-DC2A5D7C4C7C}"/>
              </a:ext>
            </a:extLst>
          </p:cNvPr>
          <p:cNvSpPr/>
          <p:nvPr/>
        </p:nvSpPr>
        <p:spPr>
          <a:xfrm>
            <a:off x="16949389" y="2933458"/>
            <a:ext cx="2178633" cy="933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Future physiological and pollution states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6BFBA1-946F-A2B7-543F-0D1A3A182A77}"/>
              </a:ext>
            </a:extLst>
          </p:cNvPr>
          <p:cNvSpPr txBox="1"/>
          <p:nvPr/>
        </p:nvSpPr>
        <p:spPr>
          <a:xfrm>
            <a:off x="-305231" y="2470239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GB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212712-D6FA-6274-F53B-728AAA0B12CD}"/>
              </a:ext>
            </a:extLst>
          </p:cNvPr>
          <p:cNvSpPr txBox="1"/>
          <p:nvPr/>
        </p:nvSpPr>
        <p:spPr>
          <a:xfrm>
            <a:off x="2595164" y="2432651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Transformation</a:t>
            </a:r>
            <a:endParaRPr lang="en-GB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AD6E2-AF16-81C6-88CB-0F1CD1249BE3}"/>
              </a:ext>
            </a:extLst>
          </p:cNvPr>
          <p:cNvSpPr txBox="1"/>
          <p:nvPr/>
        </p:nvSpPr>
        <p:spPr>
          <a:xfrm>
            <a:off x="6080365" y="1596209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Encoder</a:t>
            </a:r>
            <a:endParaRPr lang="en-GB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1DA2CE-B242-E928-427F-1D3C2130B87F}"/>
              </a:ext>
            </a:extLst>
          </p:cNvPr>
          <p:cNvSpPr txBox="1"/>
          <p:nvPr/>
        </p:nvSpPr>
        <p:spPr>
          <a:xfrm>
            <a:off x="13750927" y="2412369"/>
            <a:ext cx="185585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Decoder</a:t>
            </a:r>
            <a:endParaRPr lang="en-GB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9FD568-BAD5-3BC7-DC32-6DAF0EB02FF0}"/>
              </a:ext>
            </a:extLst>
          </p:cNvPr>
          <p:cNvSpPr txBox="1"/>
          <p:nvPr/>
        </p:nvSpPr>
        <p:spPr>
          <a:xfrm>
            <a:off x="17232766" y="2488750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  <a:endParaRPr lang="en-GB" sz="1600" b="1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BBB65E5-6905-C46B-B2F5-101DA26CB2B9}"/>
              </a:ext>
            </a:extLst>
          </p:cNvPr>
          <p:cNvSpPr/>
          <p:nvPr/>
        </p:nvSpPr>
        <p:spPr>
          <a:xfrm>
            <a:off x="1841128" y="335412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FB6F4E4-47B4-9538-CCCA-5658EB766F67}"/>
              </a:ext>
            </a:extLst>
          </p:cNvPr>
          <p:cNvSpPr/>
          <p:nvPr/>
        </p:nvSpPr>
        <p:spPr>
          <a:xfrm>
            <a:off x="4381413" y="335412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AF35D62-8332-6CF7-DB78-E0C4AE9424DE}"/>
              </a:ext>
            </a:extLst>
          </p:cNvPr>
          <p:cNvSpPr/>
          <p:nvPr/>
        </p:nvSpPr>
        <p:spPr>
          <a:xfrm rot="5400000">
            <a:off x="6218019" y="4747489"/>
            <a:ext cx="636816" cy="260856"/>
          </a:xfrm>
          <a:prstGeom prst="rightArrow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Diagram 75">
            <a:extLst>
              <a:ext uri="{FF2B5EF4-FFF2-40B4-BE49-F238E27FC236}">
                <a16:creationId xmlns:a16="http://schemas.microsoft.com/office/drawing/2014/main" id="{B29C5F12-5276-6E48-588D-1101B0CC9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80849"/>
              </p:ext>
            </p:extLst>
          </p:nvPr>
        </p:nvGraphicFramePr>
        <p:xfrm>
          <a:off x="9536679" y="2658027"/>
          <a:ext cx="3194785" cy="1722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7" name="Arrow: Right 76">
            <a:extLst>
              <a:ext uri="{FF2B5EF4-FFF2-40B4-BE49-F238E27FC236}">
                <a16:creationId xmlns:a16="http://schemas.microsoft.com/office/drawing/2014/main" id="{4D010533-2454-CFBA-54E3-FC2D5CAF70EB}"/>
              </a:ext>
            </a:extLst>
          </p:cNvPr>
          <p:cNvSpPr/>
          <p:nvPr/>
        </p:nvSpPr>
        <p:spPr>
          <a:xfrm rot="5400000">
            <a:off x="11873592" y="4275048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51E7F036-B3F5-E1EB-665A-58F4184AB8BD}"/>
              </a:ext>
            </a:extLst>
          </p:cNvPr>
          <p:cNvSpPr/>
          <p:nvPr/>
        </p:nvSpPr>
        <p:spPr>
          <a:xfrm rot="18158647">
            <a:off x="13472565" y="4341521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CAF77FBB-407F-432A-8A29-46075C1E58C7}"/>
              </a:ext>
            </a:extLst>
          </p:cNvPr>
          <p:cNvSpPr/>
          <p:nvPr/>
        </p:nvSpPr>
        <p:spPr>
          <a:xfrm>
            <a:off x="16165603" y="3299245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AF9EEEA-0551-9B72-D043-1EF67DBFA54F}"/>
              </a:ext>
            </a:extLst>
          </p:cNvPr>
          <p:cNvSpPr/>
          <p:nvPr/>
        </p:nvSpPr>
        <p:spPr>
          <a:xfrm>
            <a:off x="8365953" y="329857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45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2999B3-38E4-B9E5-A2DD-A356532FBA02}"/>
              </a:ext>
            </a:extLst>
          </p:cNvPr>
          <p:cNvGrpSpPr/>
          <p:nvPr/>
        </p:nvGrpSpPr>
        <p:grpSpPr>
          <a:xfrm>
            <a:off x="-1379681" y="598865"/>
            <a:ext cx="19846222" cy="7598014"/>
            <a:chOff x="-1379681" y="598865"/>
            <a:chExt cx="19846222" cy="759801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C06C507-6429-446C-114D-C4A1B293877B}"/>
                </a:ext>
              </a:extLst>
            </p:cNvPr>
            <p:cNvGrpSpPr/>
            <p:nvPr/>
          </p:nvGrpSpPr>
          <p:grpSpPr>
            <a:xfrm>
              <a:off x="-1379681" y="1808257"/>
              <a:ext cx="19846222" cy="6388622"/>
              <a:chOff x="-718200" y="1613703"/>
              <a:chExt cx="19846222" cy="638862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EBBFFD-3ED7-CC25-36C9-2F71A3AE3475}"/>
                  </a:ext>
                </a:extLst>
              </p:cNvPr>
              <p:cNvSpPr/>
              <p:nvPr/>
            </p:nvSpPr>
            <p:spPr>
              <a:xfrm>
                <a:off x="9149739" y="2572250"/>
                <a:ext cx="3931696" cy="1808336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698AD37-8196-2AF8-EA29-459FDAEC99AA}"/>
                  </a:ext>
                </a:extLst>
              </p:cNvPr>
              <p:cNvGrpSpPr/>
              <p:nvPr/>
            </p:nvGrpSpPr>
            <p:grpSpPr>
              <a:xfrm>
                <a:off x="5126925" y="1972766"/>
                <a:ext cx="3053466" cy="2560864"/>
                <a:chOff x="6901545" y="2011136"/>
                <a:chExt cx="3053466" cy="256086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69C365-C3FF-2E9A-B2E9-8133327E32C7}"/>
                    </a:ext>
                  </a:extLst>
                </p:cNvPr>
                <p:cNvSpPr/>
                <p:nvPr/>
              </p:nvSpPr>
              <p:spPr>
                <a:xfrm>
                  <a:off x="6901545" y="26778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7E9087-C496-28C1-7E87-4D175D64F33C}"/>
                    </a:ext>
                  </a:extLst>
                </p:cNvPr>
                <p:cNvSpPr/>
                <p:nvPr/>
              </p:nvSpPr>
              <p:spPr>
                <a:xfrm>
                  <a:off x="7075719" y="25445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D27E050-2D76-C8F0-AFDD-AA085BC844E7}"/>
                    </a:ext>
                  </a:extLst>
                </p:cNvPr>
                <p:cNvSpPr/>
                <p:nvPr/>
              </p:nvSpPr>
              <p:spPr>
                <a:xfrm>
                  <a:off x="7249893" y="24111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B06CC70-AC16-E049-5C8B-A9567E986B0F}"/>
                    </a:ext>
                  </a:extLst>
                </p:cNvPr>
                <p:cNvSpPr/>
                <p:nvPr/>
              </p:nvSpPr>
              <p:spPr>
                <a:xfrm>
                  <a:off x="7424067" y="22778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2C10E4-22E5-00BB-4890-6D16B8EB0814}"/>
                    </a:ext>
                  </a:extLst>
                </p:cNvPr>
                <p:cNvSpPr/>
                <p:nvPr/>
              </p:nvSpPr>
              <p:spPr>
                <a:xfrm>
                  <a:off x="7598241" y="21444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2F1AF0B-0567-2FD8-CC40-832429EB2484}"/>
                    </a:ext>
                  </a:extLst>
                </p:cNvPr>
                <p:cNvSpPr/>
                <p:nvPr/>
              </p:nvSpPr>
              <p:spPr>
                <a:xfrm>
                  <a:off x="7745211" y="20111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 transformer encoder layers with 8 heads x layer + position-wise feedforward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dmodel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dff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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dmodel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with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Relu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and dropout 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03D6F21-5323-525A-DE10-C3077E22E96D}"/>
                  </a:ext>
                </a:extLst>
              </p:cNvPr>
              <p:cNvGrpSpPr/>
              <p:nvPr/>
            </p:nvGrpSpPr>
            <p:grpSpPr>
              <a:xfrm>
                <a:off x="4457254" y="5325567"/>
                <a:ext cx="4158345" cy="381000"/>
                <a:chOff x="5840192" y="5385707"/>
                <a:chExt cx="4158345" cy="381000"/>
              </a:xfrm>
              <a:noFill/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B70655E-0794-029A-FFCC-378445737A48}"/>
                    </a:ext>
                  </a:extLst>
                </p:cNvPr>
                <p:cNvSpPr/>
                <p:nvPr/>
              </p:nvSpPr>
              <p:spPr>
                <a:xfrm>
                  <a:off x="584019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h1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01BC260-8D1D-3C3E-8626-EE39E06D9633}"/>
                    </a:ext>
                  </a:extLst>
                </p:cNvPr>
                <p:cNvSpPr/>
                <p:nvPr/>
              </p:nvSpPr>
              <p:spPr>
                <a:xfrm>
                  <a:off x="636737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h2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E1724B-5CB4-3825-399B-72564704B833}"/>
                    </a:ext>
                  </a:extLst>
                </p:cNvPr>
                <p:cNvSpPr/>
                <p:nvPr/>
              </p:nvSpPr>
              <p:spPr>
                <a:xfrm>
                  <a:off x="689455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h3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8F21639-73F7-D4AB-D30A-3493B97EDC5A}"/>
                    </a:ext>
                  </a:extLst>
                </p:cNvPr>
                <p:cNvSpPr/>
                <p:nvPr/>
              </p:nvSpPr>
              <p:spPr>
                <a:xfrm>
                  <a:off x="742173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h4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6610891-76EB-BB5C-02F9-3F9E50FBA5C9}"/>
                    </a:ext>
                  </a:extLst>
                </p:cNvPr>
                <p:cNvSpPr/>
                <p:nvPr/>
              </p:nvSpPr>
              <p:spPr>
                <a:xfrm>
                  <a:off x="794891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h5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26A68EE-557C-60D7-7E31-9116A628593D}"/>
                    </a:ext>
                  </a:extLst>
                </p:cNvPr>
                <p:cNvSpPr/>
                <p:nvPr/>
              </p:nvSpPr>
              <p:spPr>
                <a:xfrm>
                  <a:off x="847609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h6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ADCD6A1-BE8E-49C3-AA9A-8BE030E24002}"/>
                    </a:ext>
                  </a:extLst>
                </p:cNvPr>
                <p:cNvSpPr/>
                <p:nvPr/>
              </p:nvSpPr>
              <p:spPr>
                <a:xfrm>
                  <a:off x="900327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h7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35D359-C1B7-2889-28F1-FDC22B7732EF}"/>
                    </a:ext>
                  </a:extLst>
                </p:cNvPr>
                <p:cNvSpPr/>
                <p:nvPr/>
              </p:nvSpPr>
              <p:spPr>
                <a:xfrm>
                  <a:off x="9530451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h8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7C2A7C5-01FF-6CC2-C0C7-B20758FC9E64}"/>
                  </a:ext>
                </a:extLst>
              </p:cNvPr>
              <p:cNvSpPr/>
              <p:nvPr/>
            </p:nvSpPr>
            <p:spPr>
              <a:xfrm>
                <a:off x="-718200" y="2882252"/>
                <a:ext cx="2474211" cy="115634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Multivariate Sequence Input (T x B x F)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e.g. Breath rate avg, pm2.5, cyclical time etc. 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F7F889C-7625-BC6A-7814-C4DA859767F8}"/>
                  </a:ext>
                </a:extLst>
              </p:cNvPr>
              <p:cNvSpPr/>
              <p:nvPr/>
            </p:nvSpPr>
            <p:spPr>
              <a:xfrm>
                <a:off x="2570770" y="2875796"/>
                <a:ext cx="1680030" cy="58285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Embedding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(128 dim)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75D547-7272-6459-A1C6-920F6FDFFDB5}"/>
                  </a:ext>
                </a:extLst>
              </p:cNvPr>
              <p:cNvSpPr/>
              <p:nvPr/>
            </p:nvSpPr>
            <p:spPr>
              <a:xfrm>
                <a:off x="2563061" y="3529406"/>
                <a:ext cx="1680030" cy="58285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Positional Encoding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487A4-80C7-015F-4F55-66222C04C473}"/>
                  </a:ext>
                </a:extLst>
              </p:cNvPr>
              <p:cNvSpPr txBox="1"/>
              <p:nvPr/>
            </p:nvSpPr>
            <p:spPr>
              <a:xfrm>
                <a:off x="9504809" y="2136509"/>
                <a:ext cx="325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Variational Latent Space</a:t>
                </a:r>
                <a:endParaRPr lang="en-GB" sz="1600" b="1" dirty="0"/>
              </a:p>
            </p:txBody>
          </p:sp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C6314D01-8195-86E8-5767-E5D917DEF4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4877" y="4810416"/>
                <a:ext cx="5355987" cy="319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A961B3B-946A-5F50-C7CE-63920B5C2787}"/>
                  </a:ext>
                </a:extLst>
              </p:cNvPr>
              <p:cNvSpPr/>
              <p:nvPr/>
            </p:nvSpPr>
            <p:spPr>
              <a:xfrm>
                <a:off x="13518220" y="2834992"/>
                <a:ext cx="2482991" cy="113035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Autoregressive forecasting with scheduled sampling 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594382D-AAE1-75A1-39A0-8423095E4E40}"/>
                  </a:ext>
                </a:extLst>
              </p:cNvPr>
              <p:cNvSpPr/>
              <p:nvPr/>
            </p:nvSpPr>
            <p:spPr>
              <a:xfrm>
                <a:off x="16949389" y="2933458"/>
                <a:ext cx="2178633" cy="93342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Future physiological and pollution states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76B23B-6E29-1EEE-FD5E-D37254F63B32}"/>
                  </a:ext>
                </a:extLst>
              </p:cNvPr>
              <p:cNvSpPr txBox="1"/>
              <p:nvPr/>
            </p:nvSpPr>
            <p:spPr>
              <a:xfrm>
                <a:off x="-305231" y="2470239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Input</a:t>
                </a:r>
                <a:endParaRPr lang="en-GB" sz="1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55BF37-8BB6-4CC0-3E8B-DDCA60B7AC12}"/>
                  </a:ext>
                </a:extLst>
              </p:cNvPr>
              <p:cNvSpPr txBox="1"/>
              <p:nvPr/>
            </p:nvSpPr>
            <p:spPr>
              <a:xfrm>
                <a:off x="2595164" y="2432651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Transformation</a:t>
                </a:r>
                <a:endParaRPr lang="en-GB" sz="16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73357E-0039-98F8-AD50-2EC85092ED16}"/>
                  </a:ext>
                </a:extLst>
              </p:cNvPr>
              <p:cNvSpPr txBox="1"/>
              <p:nvPr/>
            </p:nvSpPr>
            <p:spPr>
              <a:xfrm>
                <a:off x="5874729" y="1613703"/>
                <a:ext cx="2436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Transformer Encoder</a:t>
                </a:r>
                <a:endParaRPr lang="en-GB" sz="16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63D805-520C-FF37-FF06-BF6FFC1026E2}"/>
                  </a:ext>
                </a:extLst>
              </p:cNvPr>
              <p:cNvSpPr txBox="1"/>
              <p:nvPr/>
            </p:nvSpPr>
            <p:spPr>
              <a:xfrm>
                <a:off x="13561088" y="2458986"/>
                <a:ext cx="2397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Sequential Decoder</a:t>
                </a:r>
                <a:endParaRPr lang="en-GB" sz="16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3185F7-EC8C-0130-AF0D-CBB57108875D}"/>
                  </a:ext>
                </a:extLst>
              </p:cNvPr>
              <p:cNvSpPr txBox="1"/>
              <p:nvPr/>
            </p:nvSpPr>
            <p:spPr>
              <a:xfrm>
                <a:off x="17232766" y="2488750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Output</a:t>
                </a:r>
                <a:endParaRPr lang="en-GB" sz="1600" b="1" dirty="0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A7B527DE-0B5D-46C4-2D94-D011B0524F85}"/>
                  </a:ext>
                </a:extLst>
              </p:cNvPr>
              <p:cNvSpPr/>
              <p:nvPr/>
            </p:nvSpPr>
            <p:spPr>
              <a:xfrm>
                <a:off x="1841128" y="335412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7E1C88A1-D709-D603-BF49-CA87AEEAC61D}"/>
                  </a:ext>
                </a:extLst>
              </p:cNvPr>
              <p:cNvSpPr/>
              <p:nvPr/>
            </p:nvSpPr>
            <p:spPr>
              <a:xfrm>
                <a:off x="4381413" y="335412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38A68E75-937F-0401-FD85-5A7D3408CC28}"/>
                  </a:ext>
                </a:extLst>
              </p:cNvPr>
              <p:cNvSpPr/>
              <p:nvPr/>
            </p:nvSpPr>
            <p:spPr>
              <a:xfrm rot="5400000">
                <a:off x="6218019" y="4747489"/>
                <a:ext cx="636816" cy="260856"/>
              </a:xfrm>
              <a:prstGeom prst="rightArrow">
                <a:avLst/>
              </a:prstGeom>
              <a:noFill/>
              <a:ln w="28575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36" name="Diagram 35">
                <a:extLst>
                  <a:ext uri="{FF2B5EF4-FFF2-40B4-BE49-F238E27FC236}">
                    <a16:creationId xmlns:a16="http://schemas.microsoft.com/office/drawing/2014/main" id="{05AF4933-622C-EE72-5E24-7726D18469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16371369"/>
                  </p:ext>
                </p:extLst>
              </p:nvPr>
            </p:nvGraphicFramePr>
            <p:xfrm>
              <a:off x="9536679" y="2658027"/>
              <a:ext cx="3194785" cy="17225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5728C50F-EBD0-CB24-1AAF-8F7BE8CBD487}"/>
                  </a:ext>
                </a:extLst>
              </p:cNvPr>
              <p:cNvSpPr/>
              <p:nvPr/>
            </p:nvSpPr>
            <p:spPr>
              <a:xfrm rot="5400000">
                <a:off x="11873592" y="4275048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9B559A46-3E90-C1DC-3E76-FC7BF09D41A0}"/>
                  </a:ext>
                </a:extLst>
              </p:cNvPr>
              <p:cNvSpPr/>
              <p:nvPr/>
            </p:nvSpPr>
            <p:spPr>
              <a:xfrm rot="18158647">
                <a:off x="13472565" y="4341521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BE02F39A-A6E2-CCE8-26B9-95EA648AB6CF}"/>
                  </a:ext>
                </a:extLst>
              </p:cNvPr>
              <p:cNvSpPr/>
              <p:nvPr/>
            </p:nvSpPr>
            <p:spPr>
              <a:xfrm>
                <a:off x="16165603" y="3299245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92B61D-FB10-B573-DC65-645E3F76E87D}"/>
                  </a:ext>
                </a:extLst>
              </p:cNvPr>
              <p:cNvSpPr/>
              <p:nvPr/>
            </p:nvSpPr>
            <p:spPr>
              <a:xfrm>
                <a:off x="8365953" y="329857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E2DB3F-A1B9-D263-6BDE-01926357830D}"/>
                </a:ext>
              </a:extLst>
            </p:cNvPr>
            <p:cNvSpPr txBox="1"/>
            <p:nvPr/>
          </p:nvSpPr>
          <p:spPr>
            <a:xfrm>
              <a:off x="2501443" y="598865"/>
              <a:ext cx="13143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Hybrid Transformer-Gan model for physiological and time-series forecasting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29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FD87E-E891-BACB-E036-48DE2DB23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E531-9338-2E61-9C93-021565C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Datasets</a:t>
            </a:r>
            <a:endParaRPr lang="en-GB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DEEDE5-3924-B267-6D4E-E2CA31B5E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387100"/>
              </p:ext>
            </p:extLst>
          </p:nvPr>
        </p:nvGraphicFramePr>
        <p:xfrm>
          <a:off x="2638926" y="2135656"/>
          <a:ext cx="7082969" cy="416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5B4E39-0742-AB2C-C660-EAEA20A20260}"/>
              </a:ext>
            </a:extLst>
          </p:cNvPr>
          <p:cNvSpPr txBox="1"/>
          <p:nvPr/>
        </p:nvSpPr>
        <p:spPr>
          <a:xfrm>
            <a:off x="3789658" y="790636"/>
            <a:ext cx="5105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Merged on longitude, latitude, timestamp</a:t>
            </a:r>
            <a:endParaRPr lang="en-GB" sz="28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A586A50-D919-79B3-5011-1D08C418A5A7}"/>
              </a:ext>
            </a:extLst>
          </p:cNvPr>
          <p:cNvSpPr/>
          <p:nvPr/>
        </p:nvSpPr>
        <p:spPr>
          <a:xfrm rot="10800000">
            <a:off x="6018462" y="1798799"/>
            <a:ext cx="323896" cy="2072746"/>
          </a:xfrm>
          <a:prstGeom prst="downArrow">
            <a:avLst/>
          </a:prstGeom>
          <a:noFill/>
          <a:ln w="5715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750308-0EB0-9C65-49C6-13764B4307E0}"/>
              </a:ext>
            </a:extLst>
          </p:cNvPr>
          <p:cNvSpPr/>
          <p:nvPr/>
        </p:nvSpPr>
        <p:spPr>
          <a:xfrm>
            <a:off x="111579" y="6052402"/>
            <a:ext cx="1453242" cy="66504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What?</a:t>
            </a:r>
            <a:endParaRPr 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5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AD7E79-02E8-BBD7-D676-512D99B270B5}"/>
              </a:ext>
            </a:extLst>
          </p:cNvPr>
          <p:cNvGrpSpPr/>
          <p:nvPr/>
        </p:nvGrpSpPr>
        <p:grpSpPr>
          <a:xfrm>
            <a:off x="-1379681" y="1808257"/>
            <a:ext cx="19846222" cy="6388622"/>
            <a:chOff x="-718200" y="1613703"/>
            <a:chExt cx="19846222" cy="638862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54628E-465F-64A4-ECA6-00201ABDC749}"/>
                </a:ext>
              </a:extLst>
            </p:cNvPr>
            <p:cNvSpPr/>
            <p:nvPr/>
          </p:nvSpPr>
          <p:spPr>
            <a:xfrm>
              <a:off x="9149739" y="2572250"/>
              <a:ext cx="3931696" cy="1808336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51C683-B138-7F5B-082F-35BDB84CA681}"/>
                </a:ext>
              </a:extLst>
            </p:cNvPr>
            <p:cNvGrpSpPr/>
            <p:nvPr/>
          </p:nvGrpSpPr>
          <p:grpSpPr>
            <a:xfrm>
              <a:off x="5126925" y="1972766"/>
              <a:ext cx="3053466" cy="2560864"/>
              <a:chOff x="6901545" y="2011136"/>
              <a:chExt cx="3053466" cy="2560864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F44286-81E7-61A5-57CC-1D7F1930F546}"/>
                  </a:ext>
                </a:extLst>
              </p:cNvPr>
              <p:cNvSpPr/>
              <p:nvPr/>
            </p:nvSpPr>
            <p:spPr>
              <a:xfrm>
                <a:off x="6901545" y="26778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365987-C3D9-5703-9B92-7495072E1F46}"/>
                  </a:ext>
                </a:extLst>
              </p:cNvPr>
              <p:cNvSpPr/>
              <p:nvPr/>
            </p:nvSpPr>
            <p:spPr>
              <a:xfrm>
                <a:off x="7075719" y="25445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57D6FD-8F5B-DABE-EF72-904524D3CD5D}"/>
                  </a:ext>
                </a:extLst>
              </p:cNvPr>
              <p:cNvSpPr/>
              <p:nvPr/>
            </p:nvSpPr>
            <p:spPr>
              <a:xfrm>
                <a:off x="7249893" y="24111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202A9B-CBDE-2E60-04C5-966CF8E58783}"/>
                  </a:ext>
                </a:extLst>
              </p:cNvPr>
              <p:cNvSpPr/>
              <p:nvPr/>
            </p:nvSpPr>
            <p:spPr>
              <a:xfrm>
                <a:off x="7424067" y="22778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8734F0-8BAD-EEFB-CE35-944BD8987F97}"/>
                  </a:ext>
                </a:extLst>
              </p:cNvPr>
              <p:cNvSpPr/>
              <p:nvPr/>
            </p:nvSpPr>
            <p:spPr>
              <a:xfrm>
                <a:off x="7598241" y="21444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701D9C-C8A6-F571-5BC8-7106255E26B6}"/>
                  </a:ext>
                </a:extLst>
              </p:cNvPr>
              <p:cNvSpPr/>
              <p:nvPr/>
            </p:nvSpPr>
            <p:spPr>
              <a:xfrm>
                <a:off x="7745211" y="20111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 transformer encoder layers with 4 heads x layer + position-wise feedforward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dff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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dmodel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with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Relu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dropout 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F3816A-453E-A5DF-BD18-E4954FC9FF56}"/>
                </a:ext>
              </a:extLst>
            </p:cNvPr>
            <p:cNvGrpSpPr/>
            <p:nvPr/>
          </p:nvGrpSpPr>
          <p:grpSpPr>
            <a:xfrm>
              <a:off x="5475273" y="5325567"/>
              <a:ext cx="2049626" cy="381000"/>
              <a:chOff x="6858211" y="5385707"/>
              <a:chExt cx="2049626" cy="381000"/>
            </a:xfrm>
            <a:no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FD24D43-729A-905F-C7EF-0AB8CA06418F}"/>
                  </a:ext>
                </a:extLst>
              </p:cNvPr>
              <p:cNvSpPr/>
              <p:nvPr/>
            </p:nvSpPr>
            <p:spPr>
              <a:xfrm>
                <a:off x="685821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h1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DDD3BB-6C7F-49BD-4AEB-9119F892EA04}"/>
                  </a:ext>
                </a:extLst>
              </p:cNvPr>
              <p:cNvSpPr/>
              <p:nvPr/>
            </p:nvSpPr>
            <p:spPr>
              <a:xfrm>
                <a:off x="738539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h2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D04F428-848E-5927-E828-C5DC1057F8D8}"/>
                  </a:ext>
                </a:extLst>
              </p:cNvPr>
              <p:cNvSpPr/>
              <p:nvPr/>
            </p:nvSpPr>
            <p:spPr>
              <a:xfrm>
                <a:off x="791257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h3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9956496-C339-8BF1-7921-10F6A8064232}"/>
                  </a:ext>
                </a:extLst>
              </p:cNvPr>
              <p:cNvSpPr/>
              <p:nvPr/>
            </p:nvSpPr>
            <p:spPr>
              <a:xfrm>
                <a:off x="843975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h4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CF9848-1467-8DDA-3A14-C6849ABCCDBA}"/>
                </a:ext>
              </a:extLst>
            </p:cNvPr>
            <p:cNvSpPr/>
            <p:nvPr/>
          </p:nvSpPr>
          <p:spPr>
            <a:xfrm>
              <a:off x="-718200" y="2882252"/>
              <a:ext cx="2474211" cy="11563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Multivariate Sequence Input (T x B x F)</a:t>
              </a: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e.g. Breath rate avg, pm2.5, cyclical time etc. 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230292E-DFBD-9657-EC39-85FED0CF544E}"/>
                </a:ext>
              </a:extLst>
            </p:cNvPr>
            <p:cNvSpPr/>
            <p:nvPr/>
          </p:nvSpPr>
          <p:spPr>
            <a:xfrm>
              <a:off x="2570770" y="2875796"/>
              <a:ext cx="1680030" cy="58285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Embedding</a:t>
              </a: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(64 dim)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89E6CA-F398-4399-ACA0-F37352CA44EA}"/>
                </a:ext>
              </a:extLst>
            </p:cNvPr>
            <p:cNvSpPr/>
            <p:nvPr/>
          </p:nvSpPr>
          <p:spPr>
            <a:xfrm>
              <a:off x="2563061" y="3529406"/>
              <a:ext cx="1680030" cy="58285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Positional Encoding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64E21-5C69-A08E-A31D-CED5C3B1FFAE}"/>
                </a:ext>
              </a:extLst>
            </p:cNvPr>
            <p:cNvSpPr txBox="1"/>
            <p:nvPr/>
          </p:nvSpPr>
          <p:spPr>
            <a:xfrm>
              <a:off x="9504809" y="2136509"/>
              <a:ext cx="3258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Variational Latent Space</a:t>
              </a:r>
              <a:endParaRPr lang="en-GB" sz="1600" b="1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7D3747A-5634-8872-5CB1-8FAB41235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4877" y="4810416"/>
              <a:ext cx="5355987" cy="319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1E535B-02F4-3096-3194-4C963C299816}"/>
                </a:ext>
              </a:extLst>
            </p:cNvPr>
            <p:cNvSpPr/>
            <p:nvPr/>
          </p:nvSpPr>
          <p:spPr>
            <a:xfrm>
              <a:off x="13518220" y="2834992"/>
              <a:ext cx="2482991" cy="113035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Autoregressive forecasting with scheduled sampling 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C07EA0-D92F-1ED0-A5EE-D6445710BD9A}"/>
                </a:ext>
              </a:extLst>
            </p:cNvPr>
            <p:cNvSpPr/>
            <p:nvPr/>
          </p:nvSpPr>
          <p:spPr>
            <a:xfrm>
              <a:off x="16949389" y="2933458"/>
              <a:ext cx="2178633" cy="93342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Future physiological and pollution states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79D7B-BF22-A7E1-0E2C-C1B936DB630E}"/>
                </a:ext>
              </a:extLst>
            </p:cNvPr>
            <p:cNvSpPr txBox="1"/>
            <p:nvPr/>
          </p:nvSpPr>
          <p:spPr>
            <a:xfrm>
              <a:off x="-305231" y="2470239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Input</a:t>
              </a:r>
              <a:endParaRPr lang="en-GB" sz="1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9CB88-0311-CFC3-C24F-EA5E58BF22C5}"/>
                </a:ext>
              </a:extLst>
            </p:cNvPr>
            <p:cNvSpPr txBox="1"/>
            <p:nvPr/>
          </p:nvSpPr>
          <p:spPr>
            <a:xfrm>
              <a:off x="2595164" y="2432651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Transformation</a:t>
              </a:r>
              <a:endParaRPr lang="en-GB" sz="16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D7115C-27A3-DE28-190D-13EE89125356}"/>
                </a:ext>
              </a:extLst>
            </p:cNvPr>
            <p:cNvSpPr txBox="1"/>
            <p:nvPr/>
          </p:nvSpPr>
          <p:spPr>
            <a:xfrm>
              <a:off x="5874729" y="1613703"/>
              <a:ext cx="2436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Transformer Encoder</a:t>
              </a:r>
              <a:endParaRPr lang="en-GB" sz="1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E4ED4C-A925-A3A7-C133-37EF5A8E9D89}"/>
                </a:ext>
              </a:extLst>
            </p:cNvPr>
            <p:cNvSpPr txBox="1"/>
            <p:nvPr/>
          </p:nvSpPr>
          <p:spPr>
            <a:xfrm>
              <a:off x="13561088" y="2458986"/>
              <a:ext cx="2397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Sequential Decoder</a:t>
              </a:r>
              <a:endParaRPr lang="en-GB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336DDF-113D-0871-F293-FCDF3E4588B0}"/>
                </a:ext>
              </a:extLst>
            </p:cNvPr>
            <p:cNvSpPr txBox="1"/>
            <p:nvPr/>
          </p:nvSpPr>
          <p:spPr>
            <a:xfrm>
              <a:off x="17232766" y="2488750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Output</a:t>
              </a:r>
              <a:endParaRPr lang="en-GB" sz="1600" b="1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D602CBDB-ADBD-E0FD-D0A4-902A9624A314}"/>
                </a:ext>
              </a:extLst>
            </p:cNvPr>
            <p:cNvSpPr/>
            <p:nvPr/>
          </p:nvSpPr>
          <p:spPr>
            <a:xfrm>
              <a:off x="1841128" y="335412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94A7F6C-9D61-E778-8412-5958B7E3430A}"/>
                </a:ext>
              </a:extLst>
            </p:cNvPr>
            <p:cNvSpPr/>
            <p:nvPr/>
          </p:nvSpPr>
          <p:spPr>
            <a:xfrm>
              <a:off x="4381413" y="335412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DF20BDC-46DA-D572-70A5-8C81D069E600}"/>
                </a:ext>
              </a:extLst>
            </p:cNvPr>
            <p:cNvSpPr/>
            <p:nvPr/>
          </p:nvSpPr>
          <p:spPr>
            <a:xfrm rot="5400000">
              <a:off x="6218019" y="4747489"/>
              <a:ext cx="636816" cy="260856"/>
            </a:xfrm>
            <a:prstGeom prst="rightArrow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1215763A-F0D9-5A9D-7B20-207A598D13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8123558"/>
                </p:ext>
              </p:extLst>
            </p:nvPr>
          </p:nvGraphicFramePr>
          <p:xfrm>
            <a:off x="9536679" y="2658027"/>
            <a:ext cx="3194785" cy="17225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BAF77D0-7162-B2D0-B0F4-0FF5B96FFC07}"/>
                </a:ext>
              </a:extLst>
            </p:cNvPr>
            <p:cNvSpPr/>
            <p:nvPr/>
          </p:nvSpPr>
          <p:spPr>
            <a:xfrm rot="5400000">
              <a:off x="11873592" y="4275048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76C0F6-7D56-658D-0F6D-519027F79F18}"/>
                </a:ext>
              </a:extLst>
            </p:cNvPr>
            <p:cNvSpPr/>
            <p:nvPr/>
          </p:nvSpPr>
          <p:spPr>
            <a:xfrm rot="18158647">
              <a:off x="13472565" y="4341521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1B72A4E-8997-74C9-2C37-2B533A3D972B}"/>
                </a:ext>
              </a:extLst>
            </p:cNvPr>
            <p:cNvSpPr/>
            <p:nvPr/>
          </p:nvSpPr>
          <p:spPr>
            <a:xfrm>
              <a:off x="16165603" y="3299245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5D701B9-276C-83A0-5385-1D09329C2933}"/>
                </a:ext>
              </a:extLst>
            </p:cNvPr>
            <p:cNvSpPr/>
            <p:nvPr/>
          </p:nvSpPr>
          <p:spPr>
            <a:xfrm>
              <a:off x="8365953" y="329857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7832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3CE2E3-4F84-C19C-0A7D-7F0434948D6D}"/>
              </a:ext>
            </a:extLst>
          </p:cNvPr>
          <p:cNvSpPr txBox="1"/>
          <p:nvPr/>
        </p:nvSpPr>
        <p:spPr>
          <a:xfrm>
            <a:off x="2105758" y="271035"/>
            <a:ext cx="798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Hybrid Transformer-Gan model for physiological and time-series forecasting</a:t>
            </a:r>
            <a:endParaRPr lang="en-GB" sz="16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10C626C-5B80-F643-A582-C7C8085C6E27}"/>
              </a:ext>
            </a:extLst>
          </p:cNvPr>
          <p:cNvSpPr/>
          <p:nvPr/>
        </p:nvSpPr>
        <p:spPr>
          <a:xfrm>
            <a:off x="825500" y="42291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7A6591-2B72-E5F4-A9FD-6518738F3652}"/>
              </a:ext>
            </a:extLst>
          </p:cNvPr>
          <p:cNvSpPr/>
          <p:nvPr/>
        </p:nvSpPr>
        <p:spPr>
          <a:xfrm>
            <a:off x="825500" y="44958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A13D188-5D84-E12F-3E99-7841E2287FEB}"/>
              </a:ext>
            </a:extLst>
          </p:cNvPr>
          <p:cNvSpPr/>
          <p:nvPr/>
        </p:nvSpPr>
        <p:spPr>
          <a:xfrm>
            <a:off x="825500" y="47625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EA8A29-95C4-C29A-3524-3B7C778B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3185"/>
            <a:ext cx="12192000" cy="32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8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31C4-CC9A-3D82-888E-B7F2368B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DF3A8-D8BC-A717-6AB5-ACA9262E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488"/>
            <a:ext cx="12192000" cy="39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7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row: Right 60">
            <a:extLst>
              <a:ext uri="{FF2B5EF4-FFF2-40B4-BE49-F238E27FC236}">
                <a16:creationId xmlns:a16="http://schemas.microsoft.com/office/drawing/2014/main" id="{0690C062-D71F-DC71-4B5D-098561FB1CB6}"/>
              </a:ext>
            </a:extLst>
          </p:cNvPr>
          <p:cNvSpPr/>
          <p:nvPr/>
        </p:nvSpPr>
        <p:spPr>
          <a:xfrm>
            <a:off x="3198825" y="3168144"/>
            <a:ext cx="636816" cy="26085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48C2622-11C0-A76C-9B6E-E450C325C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975509"/>
              </p:ext>
            </p:extLst>
          </p:nvPr>
        </p:nvGraphicFramePr>
        <p:xfrm>
          <a:off x="4812632" y="2146434"/>
          <a:ext cx="3826576" cy="220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997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7BD2D-15B1-0E33-1A6E-EC58F5E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9CEBF-3813-58E4-6BFF-0229811359D3}"/>
              </a:ext>
            </a:extLst>
          </p:cNvPr>
          <p:cNvGrpSpPr/>
          <p:nvPr/>
        </p:nvGrpSpPr>
        <p:grpSpPr>
          <a:xfrm>
            <a:off x="-654519" y="770021"/>
            <a:ext cx="12653491" cy="4838881"/>
            <a:chOff x="-1097281" y="693019"/>
            <a:chExt cx="12653491" cy="483888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40A7B54-EB9C-5117-65BB-5D4A33A48659}"/>
                </a:ext>
              </a:extLst>
            </p:cNvPr>
            <p:cNvGrpSpPr/>
            <p:nvPr/>
          </p:nvGrpSpPr>
          <p:grpSpPr>
            <a:xfrm>
              <a:off x="-1097281" y="693019"/>
              <a:ext cx="8645409" cy="4838881"/>
              <a:chOff x="190138" y="125904"/>
              <a:chExt cx="9561525" cy="5242367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715D363-C04B-988D-2837-964458281164}"/>
                  </a:ext>
                </a:extLst>
              </p:cNvPr>
              <p:cNvSpPr/>
              <p:nvPr/>
            </p:nvSpPr>
            <p:spPr>
              <a:xfrm rot="19800000">
                <a:off x="190138" y="1295776"/>
                <a:ext cx="925285" cy="266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9338916A-E146-107C-286A-168FDEF11C7B}"/>
                  </a:ext>
                </a:extLst>
              </p:cNvPr>
              <p:cNvSpPr/>
              <p:nvPr/>
            </p:nvSpPr>
            <p:spPr>
              <a:xfrm rot="1682351">
                <a:off x="193828" y="1764300"/>
                <a:ext cx="925285" cy="266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698085C-004F-07C2-5B22-C1D85DEB9131}"/>
                  </a:ext>
                </a:extLst>
              </p:cNvPr>
              <p:cNvGrpSpPr/>
              <p:nvPr/>
            </p:nvGrpSpPr>
            <p:grpSpPr>
              <a:xfrm>
                <a:off x="1127496" y="125904"/>
                <a:ext cx="4745108" cy="2346157"/>
                <a:chOff x="1066670" y="1992429"/>
                <a:chExt cx="4745108" cy="2346157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FCE9A81-85AA-7B0E-FABD-E2D8ACCEF5C1}"/>
                    </a:ext>
                  </a:extLst>
                </p:cNvPr>
                <p:cNvSpPr/>
                <p:nvPr/>
              </p:nvSpPr>
              <p:spPr>
                <a:xfrm>
                  <a:off x="1066670" y="2519412"/>
                  <a:ext cx="4745108" cy="181917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FE566D9-EA76-D685-9CC4-F6DCF9443EF9}"/>
                    </a:ext>
                  </a:extLst>
                </p:cNvPr>
                <p:cNvSpPr/>
                <p:nvPr/>
              </p:nvSpPr>
              <p:spPr>
                <a:xfrm>
                  <a:off x="3002169" y="3764174"/>
                  <a:ext cx="942051" cy="4110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1500" dirty="0"/>
                    <a:t>μ</a:t>
                  </a:r>
                  <a:endParaRPr lang="en-GB" sz="1500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928081-F184-E484-74A1-B114C744B4C4}"/>
                    </a:ext>
                  </a:extLst>
                </p:cNvPr>
                <p:cNvSpPr/>
                <p:nvPr/>
              </p:nvSpPr>
              <p:spPr>
                <a:xfrm>
                  <a:off x="3002169" y="2720397"/>
                  <a:ext cx="942051" cy="4568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500" dirty="0"/>
                    <a:t>log(</a:t>
                  </a:r>
                  <a:r>
                    <a:rPr lang="el-GR" sz="1500" dirty="0"/>
                    <a:t>σ²</a:t>
                  </a:r>
                  <a:r>
                    <a:rPr lang="el-GR" sz="1600" dirty="0"/>
                    <a:t>)</a:t>
                  </a:r>
                  <a:endParaRPr lang="en-GB" sz="11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219542E-D3DF-027C-B9A0-121B00405E31}"/>
                    </a:ext>
                  </a:extLst>
                </p:cNvPr>
                <p:cNvSpPr/>
                <p:nvPr/>
              </p:nvSpPr>
              <p:spPr>
                <a:xfrm>
                  <a:off x="4306554" y="3123393"/>
                  <a:ext cx="1391998" cy="6703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/>
                    <a:t>Z = </a:t>
                  </a:r>
                  <a:r>
                    <a:rPr lang="el-GR" sz="1500" dirty="0"/>
                    <a:t>μ</a:t>
                  </a:r>
                  <a:r>
                    <a:rPr lang="en-GB" sz="1500" dirty="0"/>
                    <a:t> </a:t>
                  </a:r>
                  <a:r>
                    <a:rPr lang="en-US" sz="1500" dirty="0"/>
                    <a:t>+</a:t>
                  </a:r>
                  <a:r>
                    <a:rPr lang="el-GR" sz="1500" dirty="0"/>
                    <a:t>ε×σ</a:t>
                  </a:r>
                  <a:r>
                    <a:rPr lang="en-US" sz="1500" dirty="0"/>
                    <a:t>  </a:t>
                  </a:r>
                  <a:endParaRPr lang="en-GB" sz="15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B48F06D-4076-ED9D-D0E6-BB0969405AD9}"/>
                    </a:ext>
                  </a:extLst>
                </p:cNvPr>
                <p:cNvSpPr/>
                <p:nvPr/>
              </p:nvSpPr>
              <p:spPr>
                <a:xfrm>
                  <a:off x="1247837" y="3123393"/>
                  <a:ext cx="1391998" cy="6703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Final encoder state  </a:t>
                  </a:r>
                  <a:endParaRPr lang="en-GB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CF906AB-2603-3026-D216-6208036CE34C}"/>
                    </a:ext>
                  </a:extLst>
                </p:cNvPr>
                <p:cNvSpPr txBox="1"/>
                <p:nvPr/>
              </p:nvSpPr>
              <p:spPr>
                <a:xfrm>
                  <a:off x="1841712" y="1992429"/>
                  <a:ext cx="3262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Variational Latent Space</a:t>
                  </a:r>
                  <a:endParaRPr lang="en-GB" b="1" dirty="0"/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427B0-0587-AC25-4E34-AFEE1962FA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9095" y="3695700"/>
                <a:ext cx="2892811" cy="1672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98144A63-87EA-ABB0-CDFF-19D59FDF2E72}"/>
                  </a:ext>
                </a:extLst>
              </p:cNvPr>
              <p:cNvSpPr/>
              <p:nvPr/>
            </p:nvSpPr>
            <p:spPr>
              <a:xfrm rot="5400000">
                <a:off x="4351992" y="2613865"/>
                <a:ext cx="1581299" cy="45719"/>
              </a:xfrm>
              <a:prstGeom prst="rightArrow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70F159-90BD-A299-9560-9CB0249B2BFB}"/>
                  </a:ext>
                </a:extLst>
              </p:cNvPr>
              <p:cNvSpPr/>
              <p:nvPr/>
            </p:nvSpPr>
            <p:spPr>
              <a:xfrm>
                <a:off x="6419786" y="693339"/>
                <a:ext cx="3331877" cy="1471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Autoregressive forecasting with scheduled sampling </a:t>
                </a:r>
                <a:endParaRPr lang="en-GB" sz="1500" dirty="0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42A5DAB9-A104-6A25-8EAB-D1827CD5AC42}"/>
                  </a:ext>
                </a:extLst>
              </p:cNvPr>
              <p:cNvSpPr/>
              <p:nvPr/>
            </p:nvSpPr>
            <p:spPr>
              <a:xfrm rot="18094211">
                <a:off x="5923002" y="3061020"/>
                <a:ext cx="1581299" cy="45719"/>
              </a:xfrm>
              <a:prstGeom prst="rightArrow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C4D42D6-A59A-1599-15BA-E367812A2F17}"/>
                </a:ext>
              </a:extLst>
            </p:cNvPr>
            <p:cNvSpPr/>
            <p:nvPr/>
          </p:nvSpPr>
          <p:spPr>
            <a:xfrm>
              <a:off x="8912850" y="1335104"/>
              <a:ext cx="2643360" cy="112166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Future physiological and pollution states</a:t>
              </a:r>
              <a:endParaRPr lang="en-GB" sz="1500" dirty="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FDD95B8A-7BFE-D3A7-4884-A25744408CC8}"/>
                </a:ext>
              </a:extLst>
            </p:cNvPr>
            <p:cNvSpPr/>
            <p:nvPr/>
          </p:nvSpPr>
          <p:spPr>
            <a:xfrm>
              <a:off x="7710375" y="1786686"/>
              <a:ext cx="926942" cy="238501"/>
            </a:xfrm>
            <a:prstGeom prst="rightArrow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9689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C9FF2-06A2-A9F4-A7E4-BAC24D16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AD96-2521-35B8-C859-5830D278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28EC-052F-DF44-4352-2CB8AE9C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includes tot number of features</a:t>
            </a:r>
          </a:p>
          <a:p>
            <a:r>
              <a:rPr lang="en-US" dirty="0"/>
              <a:t>To the input I will add Positional Encoding </a:t>
            </a:r>
            <a:endParaRPr lang="en-GB" dirty="0"/>
          </a:p>
        </p:txBody>
      </p:sp>
      <p:pic>
        <p:nvPicPr>
          <p:cNvPr id="4" name="Picture 3" descr="A graph showing the average daily cycle of pma&#10;&#10;AI-generated content may be incorrect.">
            <a:extLst>
              <a:ext uri="{FF2B5EF4-FFF2-40B4-BE49-F238E27FC236}">
                <a16:creationId xmlns:a16="http://schemas.microsoft.com/office/drawing/2014/main" id="{366DFA2C-B3E0-546C-0A86-8572A017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1996122"/>
            <a:ext cx="5731510" cy="2865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924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B69-C44C-E3E6-2DD5-8F2F14E3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B4864-E80A-BE74-8DAC-318174B883C1}"/>
              </a:ext>
            </a:extLst>
          </p:cNvPr>
          <p:cNvGrpSpPr/>
          <p:nvPr/>
        </p:nvGrpSpPr>
        <p:grpSpPr>
          <a:xfrm>
            <a:off x="3947477" y="1213365"/>
            <a:ext cx="5831811" cy="5279510"/>
            <a:chOff x="3947477" y="1213365"/>
            <a:chExt cx="5831811" cy="5279510"/>
          </a:xfrm>
        </p:grpSpPr>
        <p:pic>
          <p:nvPicPr>
            <p:cNvPr id="4" name="Picture 3" descr="A red and blue squares with white text&#10;&#10;AI-generated content may be incorrect.">
              <a:extLst>
                <a:ext uri="{FF2B5EF4-FFF2-40B4-BE49-F238E27FC236}">
                  <a16:creationId xmlns:a16="http://schemas.microsoft.com/office/drawing/2014/main" id="{0586CE19-0CE5-1907-3525-8EC044FF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477" y="1521142"/>
              <a:ext cx="5831811" cy="4971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389454-F143-2CC3-8A76-207F965D5DC7}"/>
                </a:ext>
              </a:extLst>
            </p:cNvPr>
            <p:cNvSpPr txBox="1"/>
            <p:nvPr/>
          </p:nvSpPr>
          <p:spPr>
            <a:xfrm>
              <a:off x="4909396" y="1213365"/>
              <a:ext cx="3907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Correlation Matrix between features</a:t>
              </a:r>
              <a:endParaRPr lang="en-GB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706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5746-DC1B-B59A-984F-E8737FDB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forecast general model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D3EB0-08EC-D3A0-1819-D84CAC824CF7}"/>
              </a:ext>
            </a:extLst>
          </p:cNvPr>
          <p:cNvGrpSpPr/>
          <p:nvPr/>
        </p:nvGrpSpPr>
        <p:grpSpPr>
          <a:xfrm>
            <a:off x="1214824" y="1828801"/>
            <a:ext cx="7746931" cy="4833463"/>
            <a:chOff x="1214824" y="1828801"/>
            <a:chExt cx="7746931" cy="4833463"/>
          </a:xfrm>
        </p:grpSpPr>
        <p:pic>
          <p:nvPicPr>
            <p:cNvPr id="4" name="Picture 3" descr="A graph with blue and orange lines&#10;&#10;AI-generated content may be incorrect.">
              <a:extLst>
                <a:ext uri="{FF2B5EF4-FFF2-40B4-BE49-F238E27FC236}">
                  <a16:creationId xmlns:a16="http://schemas.microsoft.com/office/drawing/2014/main" id="{99AAB731-47D0-BA16-D8E8-6EDE81E6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824" y="1828801"/>
              <a:ext cx="7746931" cy="2539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graph showing a number of times&#10;&#10;AI-generated content may be incorrect.">
              <a:extLst>
                <a:ext uri="{FF2B5EF4-FFF2-40B4-BE49-F238E27FC236}">
                  <a16:creationId xmlns:a16="http://schemas.microsoft.com/office/drawing/2014/main" id="{289F525D-1DAF-E325-53E0-0A7253DC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824" y="4165919"/>
              <a:ext cx="7746931" cy="24963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0939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2FE2-BE48-06D5-0046-98AC726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Dsitribution</a:t>
            </a:r>
            <a:r>
              <a:rPr lang="en-US" dirty="0"/>
              <a:t> all individuals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16116F-7D10-5C76-919E-0F122B3CA173}"/>
              </a:ext>
            </a:extLst>
          </p:cNvPr>
          <p:cNvGrpSpPr/>
          <p:nvPr/>
        </p:nvGrpSpPr>
        <p:grpSpPr>
          <a:xfrm>
            <a:off x="1163520" y="1674359"/>
            <a:ext cx="10623180" cy="4818516"/>
            <a:chOff x="1163520" y="1674359"/>
            <a:chExt cx="10623180" cy="4818516"/>
          </a:xfrm>
        </p:grpSpPr>
        <p:pic>
          <p:nvPicPr>
            <p:cNvPr id="4" name="Picture 3" descr="A diagram of a row of blue squares&#10;&#10;AI-generated content may be incorrect.">
              <a:extLst>
                <a:ext uri="{FF2B5EF4-FFF2-40B4-BE49-F238E27FC236}">
                  <a16:creationId xmlns:a16="http://schemas.microsoft.com/office/drawing/2014/main" id="{2BE7A5D3-34B4-12C4-02D7-ED3DAAFE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990" y="1674359"/>
              <a:ext cx="551542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diagram of a graph&#10;&#10;AI-generated content may be incorrect.">
              <a:extLst>
                <a:ext uri="{FF2B5EF4-FFF2-40B4-BE49-F238E27FC236}">
                  <a16:creationId xmlns:a16="http://schemas.microsoft.com/office/drawing/2014/main" id="{EA0486D6-388F-2A22-2AF5-B7C5E158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885" y="1674359"/>
              <a:ext cx="51028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A diagram of a cluster&#10;&#10;AI-generated content may be incorrect.">
              <a:extLst>
                <a:ext uri="{FF2B5EF4-FFF2-40B4-BE49-F238E27FC236}">
                  <a16:creationId xmlns:a16="http://schemas.microsoft.com/office/drawing/2014/main" id="{98B83ED4-A86D-44F7-934B-60EC3045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520" y="3972875"/>
              <a:ext cx="551542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graph of blue squares&#10;&#10;AI-generated content may be incorrect.">
              <a:extLst>
                <a:ext uri="{FF2B5EF4-FFF2-40B4-BE49-F238E27FC236}">
                  <a16:creationId xmlns:a16="http://schemas.microsoft.com/office/drawing/2014/main" id="{5CE1692D-9623-5861-1D9D-68DFD5A1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945" y="3972875"/>
              <a:ext cx="5105284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61517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4DAF-5162-4752-234B-555F137D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29E975-D91F-B0F1-F785-C7777DD21FC0}"/>
              </a:ext>
            </a:extLst>
          </p:cNvPr>
          <p:cNvGrpSpPr/>
          <p:nvPr/>
        </p:nvGrpSpPr>
        <p:grpSpPr>
          <a:xfrm>
            <a:off x="1255293" y="1581967"/>
            <a:ext cx="10210557" cy="5040000"/>
            <a:chOff x="1255293" y="1581967"/>
            <a:chExt cx="10210557" cy="5040000"/>
          </a:xfrm>
        </p:grpSpPr>
        <p:pic>
          <p:nvPicPr>
            <p:cNvPr id="9" name="Picture 8" descr="A diagram of a graph&#10;&#10;AI-generated content may be incorrect.">
              <a:extLst>
                <a:ext uri="{FF2B5EF4-FFF2-40B4-BE49-F238E27FC236}">
                  <a16:creationId xmlns:a16="http://schemas.microsoft.com/office/drawing/2014/main" id="{79680023-9DFB-04FE-643A-826C012C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93" y="1581967"/>
              <a:ext cx="510651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A72A033-82F6-4604-F6B3-7AEA236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571" y="1581967"/>
              <a:ext cx="5104047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A diagram of a tv&#10;&#10;AI-generated content may be incorrect.">
              <a:extLst>
                <a:ext uri="{FF2B5EF4-FFF2-40B4-BE49-F238E27FC236}">
                  <a16:creationId xmlns:a16="http://schemas.microsoft.com/office/drawing/2014/main" id="{5F8CE339-8C19-9CD4-B090-6041BE00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93" y="4058809"/>
              <a:ext cx="5104047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A diagram of a graph&#10;&#10;AI-generated content may be incorrect.">
              <a:extLst>
                <a:ext uri="{FF2B5EF4-FFF2-40B4-BE49-F238E27FC236}">
                  <a16:creationId xmlns:a16="http://schemas.microsoft.com/office/drawing/2014/main" id="{9B021C70-899A-D11A-8CD0-90D4D5B2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340" y="4101967"/>
              <a:ext cx="5106510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65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E9E36-1D3D-7D1E-481D-B76A14ED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1BD1-06D0-C42D-F9ED-BCD89F5A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</a:t>
            </a:r>
            <a:endParaRPr lang="en-GB" sz="36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481D463-1B89-9C90-5018-B79E534F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416"/>
            <a:ext cx="12192000" cy="3933024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8B51386-8F33-CE57-2036-B54404F2EC5B}"/>
              </a:ext>
            </a:extLst>
          </p:cNvPr>
          <p:cNvSpPr/>
          <p:nvPr/>
        </p:nvSpPr>
        <p:spPr>
          <a:xfrm>
            <a:off x="111579" y="6052402"/>
            <a:ext cx="1453242" cy="66504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How?</a:t>
            </a:r>
            <a:endParaRPr lang="en-GB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36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5CDE-38A3-707C-328B-8ACE9A7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BA08B4-B3FF-6C46-DF7E-9FC11E828112}"/>
              </a:ext>
            </a:extLst>
          </p:cNvPr>
          <p:cNvGrpSpPr/>
          <p:nvPr/>
        </p:nvGrpSpPr>
        <p:grpSpPr>
          <a:xfrm>
            <a:off x="2046515" y="778758"/>
            <a:ext cx="5647054" cy="5641319"/>
            <a:chOff x="2613025" y="1755205"/>
            <a:chExt cx="5080543" cy="504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437236-9ADC-6841-E5D1-BED9EDE5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025" y="1755205"/>
              <a:ext cx="5080543" cy="2520000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3AAF75-24E5-8193-30AF-2E19ECC5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025" y="4275205"/>
              <a:ext cx="5080543" cy="252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4309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5D19-185A-4090-AA8E-769506AA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0C8D60CD-2B6F-95DC-199C-66FE487E9C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7" y="1850435"/>
            <a:ext cx="7841659" cy="344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numbers and a number of bars&#10;&#10;AI-generated content may be incorrect.">
            <a:extLst>
              <a:ext uri="{FF2B5EF4-FFF2-40B4-BE49-F238E27FC236}">
                <a16:creationId xmlns:a16="http://schemas.microsoft.com/office/drawing/2014/main" id="{1CE29878-BC64-0570-ED98-D2E92D70E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89" y="2814320"/>
            <a:ext cx="5419663" cy="2378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391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3C66BE-8EC4-DB53-6771-81A23197A9D5}"/>
              </a:ext>
            </a:extLst>
          </p:cNvPr>
          <p:cNvGrpSpPr/>
          <p:nvPr/>
        </p:nvGrpSpPr>
        <p:grpSpPr>
          <a:xfrm>
            <a:off x="494287" y="909000"/>
            <a:ext cx="7684163" cy="5128582"/>
            <a:chOff x="494287" y="909000"/>
            <a:chExt cx="7684163" cy="5128582"/>
          </a:xfrm>
        </p:grpSpPr>
        <p:pic>
          <p:nvPicPr>
            <p:cNvPr id="4" name="Picture 3" descr="A graph with orange and blue lines&#10;&#10;AI-generated content may be incorrect.">
              <a:extLst>
                <a:ext uri="{FF2B5EF4-FFF2-40B4-BE49-F238E27FC236}">
                  <a16:creationId xmlns:a16="http://schemas.microsoft.com/office/drawing/2014/main" id="{D537E307-5D9C-21D5-34A9-10538BE4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7" y="909000"/>
              <a:ext cx="7684163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graph with orange and blue lines&#10;&#10;AI-generated content may be incorrect.">
              <a:extLst>
                <a:ext uri="{FF2B5EF4-FFF2-40B4-BE49-F238E27FC236}">
                  <a16:creationId xmlns:a16="http://schemas.microsoft.com/office/drawing/2014/main" id="{482E472F-7E21-784E-D8D1-BCD1A083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7" y="3517582"/>
              <a:ext cx="7684163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60418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E49C-8D33-D46F-06E1-3169417F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DD545B-FF7C-E5F1-FEC9-1A785C683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8539"/>
              </p:ext>
            </p:extLst>
          </p:nvPr>
        </p:nvGraphicFramePr>
        <p:xfrm>
          <a:off x="1372808" y="1885078"/>
          <a:ext cx="9067802" cy="195032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1719945">
                  <a:extLst>
                    <a:ext uri="{9D8B030D-6E8A-4147-A177-3AD203B41FA5}">
                      <a16:colId xmlns:a16="http://schemas.microsoft.com/office/drawing/2014/main" val="3598293104"/>
                    </a:ext>
                  </a:extLst>
                </a:gridCol>
                <a:gridCol w="7347857">
                  <a:extLst>
                    <a:ext uri="{9D8B030D-6E8A-4147-A177-3AD203B41FA5}">
                      <a16:colId xmlns:a16="http://schemas.microsoft.com/office/drawing/2014/main" val="3276952839"/>
                    </a:ext>
                  </a:extLst>
                </a:gridCol>
              </a:tblGrid>
              <a:tr h="399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Pollutant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46617"/>
                  </a:ext>
                </a:extLst>
              </a:tr>
              <a:tr h="447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PM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Transport (including exhaust fumes and tire &amp; brake wear); combustion; industrial processes; construction &amp; demolition; wind erosion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856066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NO₂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Combustion processes (heating, power generation, and engines in vehicles &amp; ships)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52188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SO₂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Use of </a:t>
                      </a:r>
                      <a:r>
                        <a:rPr lang="en-GB" sz="1200" kern="100" dirty="0" err="1">
                          <a:effectLst/>
                        </a:rPr>
                        <a:t>sulfur</a:t>
                      </a:r>
                      <a:r>
                        <a:rPr lang="en-GB" sz="1200" kern="100" dirty="0">
                          <a:effectLst/>
                        </a:rPr>
                        <a:t>-containing fossil fuels for domestic heating, power generation, and vehicles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937660"/>
                  </a:ext>
                </a:extLst>
              </a:tr>
              <a:tr h="2554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effectLst/>
                        </a:rPr>
                        <a:t>CO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Transport (especially petrol engines); combustion; industry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672153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effectLst/>
                        </a:rPr>
                        <a:t>O₃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Photochemical reaction of NOₓ (from industry &amp; vehicles) with VOCs (from automobiles, industry, solvents)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110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95A35D7-464D-E520-768D-C7B60EA4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38" y="2413928"/>
            <a:ext cx="9089924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29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3728-8B3B-0B8A-285C-08D61AD5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BAA9B-BC6E-F189-C0E8-AAB30221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9" y="2499279"/>
            <a:ext cx="6248942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1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55126F-F625-E9A9-170F-4F42C22E1344}"/>
              </a:ext>
            </a:extLst>
          </p:cNvPr>
          <p:cNvGrpSpPr/>
          <p:nvPr/>
        </p:nvGrpSpPr>
        <p:grpSpPr>
          <a:xfrm>
            <a:off x="433387" y="-1311275"/>
            <a:ext cx="11325225" cy="11239500"/>
            <a:chOff x="433387" y="-1311275"/>
            <a:chExt cx="11325225" cy="11239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862CAB-46EA-6B6A-F6A6-41AE4EED8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-1311275"/>
              <a:ext cx="11325225" cy="56197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647CFE6-7682-B2FE-FEBF-6A49E855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4308475"/>
              <a:ext cx="11325225" cy="56197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1233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51-6422-D35D-02D5-E682C34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550A-2632-0A1F-3B54-4F1D9425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8B09A-5FF6-5D69-8C2E-8A0AF58F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22" y="0"/>
            <a:ext cx="6909955" cy="68580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5656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746F35-04E4-2EA2-183D-751B9B3A6F1E}"/>
              </a:ext>
            </a:extLst>
          </p:cNvPr>
          <p:cNvGrpSpPr/>
          <p:nvPr/>
        </p:nvGrpSpPr>
        <p:grpSpPr>
          <a:xfrm>
            <a:off x="433387" y="1571625"/>
            <a:ext cx="11325226" cy="7581900"/>
            <a:chOff x="433387" y="1571625"/>
            <a:chExt cx="11325226" cy="7581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BB0018F-AB04-2AC0-E8DF-4B2E65FE5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1571625"/>
              <a:ext cx="11325225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FCC4BDA-F320-6A76-3EDD-7003CA0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5438775"/>
              <a:ext cx="11325225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772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DD27-2B1F-D229-BE9F-E2D724D1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04E4-0BAE-2F1B-5B65-18B0E667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52813-9D92-6E31-3B6D-1F826C06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" y="0"/>
            <a:ext cx="10242898" cy="685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68626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81E5-D575-13BB-A43D-5FBA528C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36A7A-A54C-4C8F-B73A-13E13CB6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80" y="1298121"/>
            <a:ext cx="7285986" cy="36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256289-C19C-0686-E7BB-D3BBB85B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2929" y="2266949"/>
            <a:ext cx="692950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3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C577-811F-AC49-78B8-BE076FB50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94A1-86DE-9237-716F-BE84C90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Results – population wide model</a:t>
            </a:r>
            <a:endParaRPr lang="en-GB" sz="3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25FEC2-7296-15FC-ACD6-F290BD1D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520"/>
            <a:ext cx="8970702" cy="29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3935F6D-7974-344C-BBD0-C71EDACF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54" y="4154504"/>
            <a:ext cx="6148800" cy="23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F09949-3E0E-0B3A-C677-4A738DC3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46" y="4211037"/>
            <a:ext cx="6091353" cy="219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B3D13-E34F-F8A2-EAC0-8BD2C5009E2F}"/>
              </a:ext>
            </a:extLst>
          </p:cNvPr>
          <p:cNvSpPr txBox="1"/>
          <p:nvPr/>
        </p:nvSpPr>
        <p:spPr>
          <a:xfrm>
            <a:off x="9290957" y="1699887"/>
            <a:ext cx="2449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Predicting hourly physiological measures more challenging than pollution measures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3849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F20F-1335-DABF-8B85-AB1B71F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808EA-2B3B-D5D7-E097-266B54AF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42875"/>
            <a:ext cx="113252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57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98DBF3C-457F-B13E-8F06-498BC3E200D5}"/>
              </a:ext>
            </a:extLst>
          </p:cNvPr>
          <p:cNvGrpSpPr/>
          <p:nvPr/>
        </p:nvGrpSpPr>
        <p:grpSpPr>
          <a:xfrm>
            <a:off x="-1570717" y="411388"/>
            <a:ext cx="15049498" cy="7429500"/>
            <a:chOff x="-1570717" y="411388"/>
            <a:chExt cx="15049498" cy="74295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8D6C57-F3CF-C6FA-8BE9-B785DF53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031" y="430436"/>
              <a:ext cx="7524748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6C9734-B117-344B-B3EA-22225DC10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70717" y="4126138"/>
              <a:ext cx="7524748" cy="37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62956-177E-4B98-3C4B-D31A6874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70717" y="411388"/>
              <a:ext cx="7524748" cy="37147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A7AB9D-8436-D734-E906-91CFB1D1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4031" y="4126138"/>
              <a:ext cx="7524750" cy="371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6015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DB5143-B423-B1D4-8E96-9BA4372A8772}"/>
              </a:ext>
            </a:extLst>
          </p:cNvPr>
          <p:cNvGrpSpPr/>
          <p:nvPr/>
        </p:nvGrpSpPr>
        <p:grpSpPr>
          <a:xfrm>
            <a:off x="-124127" y="362101"/>
            <a:ext cx="15049500" cy="7429500"/>
            <a:chOff x="-124127" y="362101"/>
            <a:chExt cx="15049500" cy="74295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D745D49-BC9D-91D7-552E-F16F9FF74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127" y="36210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FDA33DB-3D92-697E-50A4-2EC8C17D4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127" y="407685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C6011AB-91CC-8DDA-BB55-DB2D4E4A5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623" y="36210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DE785A9-28C5-4BD3-3F48-0F66CEFA7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623" y="407685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417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4698-1C52-9CD3-3598-09E2917F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F59A55-5606-8F09-5853-760616703E07}"/>
              </a:ext>
            </a:extLst>
          </p:cNvPr>
          <p:cNvGrpSpPr/>
          <p:nvPr/>
        </p:nvGrpSpPr>
        <p:grpSpPr>
          <a:xfrm>
            <a:off x="433387" y="-919389"/>
            <a:ext cx="11325225" cy="11239500"/>
            <a:chOff x="433387" y="-919389"/>
            <a:chExt cx="11325225" cy="112395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7015552-6A1C-0E32-E0F0-21EEA4257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-919389"/>
              <a:ext cx="11325225" cy="561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99D13A1-6F30-0050-D5C0-B0F408C78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4700361"/>
              <a:ext cx="11325225" cy="561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311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E8A7-AA0E-21F2-D216-0C907967D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B2245-096A-82FD-AC37-CF495172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3" y="1000288"/>
            <a:ext cx="5833847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BF670-9092-E87D-A794-54778E93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Reaction to pollution by clusters</a:t>
            </a:r>
            <a:endParaRPr lang="en-GB" sz="36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85644B2-8AE6-5437-59BD-23396ADE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80288"/>
            <a:ext cx="583384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D4C7DBB-3E46-10E6-EFC2-71D737EE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3" y="3880288"/>
            <a:ext cx="583384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C1ED2-DB34-CE43-0E86-7F59C204AB86}"/>
              </a:ext>
            </a:extLst>
          </p:cNvPr>
          <p:cNvSpPr txBox="1"/>
          <p:nvPr/>
        </p:nvSpPr>
        <p:spPr>
          <a:xfrm>
            <a:off x="6223442" y="1197183"/>
            <a:ext cx="51289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Cluster 3 </a:t>
            </a: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highest levels of PM2.5 and PM10 levels and shows one of the largest increases in average breathing rate.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Cluster 4 - lower PM2.5 and PM10, higher activity levels are associated with the strongest breathing-rate response.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Cluster 0 - has modest PM2.5 but elevated O3 and SO2 relative to other clusters, consistent with vehicles and indoor pollution influences.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82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3502F-3418-0C39-CDB7-F85D2379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" y="3944347"/>
            <a:ext cx="5833846" cy="28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C38F8-34EA-4FA0-68E9-658D40AE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61" y="3944347"/>
            <a:ext cx="5833846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8EB3B-F38E-542A-59DA-A38679A3D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" y="988147"/>
            <a:ext cx="5833846" cy="288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D272DC-3E79-93A7-252E-BE8DB990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Reaction to pollution by health group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A7E81-95C3-8D12-4D57-B08064C48A39}"/>
              </a:ext>
            </a:extLst>
          </p:cNvPr>
          <p:cNvSpPr txBox="1"/>
          <p:nvPr/>
        </p:nvSpPr>
        <p:spPr>
          <a:xfrm>
            <a:off x="6411695" y="1469326"/>
            <a:ext cx="5128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Control (healthy group) is reacting more to pollution than asthmatic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Control has higher level of pm2.5, pm10 . Greater inhalation and they have greater level of activity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Control inhale more polluted air than healthy</a:t>
            </a:r>
          </a:p>
        </p:txBody>
      </p:sp>
    </p:spTree>
    <p:extLst>
      <p:ext uri="{BB962C8B-B14F-4D97-AF65-F5344CB8AC3E}">
        <p14:creationId xmlns:p14="http://schemas.microsoft.com/office/powerpoint/2010/main" val="370575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2395</Words>
  <Application>Microsoft Office PowerPoint</Application>
  <PresentationFormat>Widescreen</PresentationFormat>
  <Paragraphs>337</Paragraphs>
  <Slides>73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Aptos</vt:lpstr>
      <vt:lpstr>Aptos Display</vt:lpstr>
      <vt:lpstr>Arial</vt:lpstr>
      <vt:lpstr>sohne</vt:lpstr>
      <vt:lpstr>source-serif-pro</vt:lpstr>
      <vt:lpstr>Wingdings</vt:lpstr>
      <vt:lpstr>Office Theme</vt:lpstr>
      <vt:lpstr>Viva Presentation</vt:lpstr>
      <vt:lpstr>Agenda</vt:lpstr>
      <vt:lpstr>Aim</vt:lpstr>
      <vt:lpstr>The Inhale Dataset</vt:lpstr>
      <vt:lpstr>Datasets</vt:lpstr>
      <vt:lpstr>Model</vt:lpstr>
      <vt:lpstr>Results – population wide model</vt:lpstr>
      <vt:lpstr>Reaction to pollution by clusters</vt:lpstr>
      <vt:lpstr>Reaction to pollution by health group</vt:lpstr>
      <vt:lpstr>Perturbation multiplied by 1, 2, 4, 6 times of pollution measures</vt:lpstr>
      <vt:lpstr>Fine tuned model can predict next hours for unseen data</vt:lpstr>
      <vt:lpstr>Alert system</vt:lpstr>
      <vt:lpstr>Conclusions</vt:lpstr>
      <vt:lpstr>PowerPoint Presentation</vt:lpstr>
      <vt:lpstr>Datasets</vt:lpstr>
      <vt:lpstr>PowerPoint Presentation</vt:lpstr>
      <vt:lpstr>PowerPoint Presentation</vt:lpstr>
      <vt:lpstr>PowerPoint Presentation</vt:lpstr>
      <vt:lpstr>PowerPoint Presentation</vt:lpstr>
      <vt:lpstr>Project  Plan</vt:lpstr>
      <vt:lpstr>PowerPoint Presentation</vt:lpstr>
      <vt:lpstr>PowerPoint Presentation</vt:lpstr>
      <vt:lpstr>PowerPoint Presentation</vt:lpstr>
      <vt:lpstr>General Model Design – First Model </vt:lpstr>
      <vt:lpstr>The final Plan</vt:lpstr>
      <vt:lpstr>The final Plan</vt:lpstr>
      <vt:lpstr>PowerPoint Presentation</vt:lpstr>
      <vt:lpstr>PowerPoint Presentation</vt:lpstr>
      <vt:lpstr>PowerPoint Presentation</vt:lpstr>
      <vt:lpstr>A bidirectional LSTM encoder-decoder transformer</vt:lpstr>
      <vt:lpstr>Timeline</vt:lpstr>
      <vt:lpstr>Model Architecture design</vt:lpstr>
      <vt:lpstr>General Model Design – First Model </vt:lpstr>
      <vt:lpstr>Model Plan</vt:lpstr>
      <vt:lpstr>PowerPoint Presentation</vt:lpstr>
      <vt:lpstr>PowerPoint Presentation</vt:lpstr>
      <vt:lpstr>PowerPoint Presentation</vt:lpstr>
      <vt:lpstr>Questions</vt:lpstr>
      <vt:lpstr>PowerPoint Presentation</vt:lpstr>
      <vt:lpstr>The final Plan</vt:lpstr>
      <vt:lpstr>Customer Transformer Encoder</vt:lpstr>
      <vt:lpstr>Latent Space is created</vt:lpstr>
      <vt:lpstr>Latent Space becomes Variational</vt:lpstr>
      <vt:lpstr>PowerPoint Presentation</vt:lpstr>
      <vt:lpstr>Sequential Decoder</vt:lpstr>
      <vt:lpstr>PowerPoint Presentation</vt:lpstr>
      <vt:lpstr>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Inhale</vt:lpstr>
      <vt:lpstr>Correlation Matrix</vt:lpstr>
      <vt:lpstr>Hourly forecast general model </vt:lpstr>
      <vt:lpstr>Dsitribution all individuals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Baino, Davide</dc:creator>
  <cp:lastModifiedBy>Baino, Davide</cp:lastModifiedBy>
  <cp:revision>59</cp:revision>
  <dcterms:created xsi:type="dcterms:W3CDTF">2025-05-29T09:47:06Z</dcterms:created>
  <dcterms:modified xsi:type="dcterms:W3CDTF">2025-09-02T08:32:03Z</dcterms:modified>
</cp:coreProperties>
</file>